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Encode Sans"/>
      <p:regular r:id="rId57"/>
      <p:bold r:id="rId58"/>
    </p:embeddedFont>
    <p:embeddedFont>
      <p:font typeface="Encode Sans Black"/>
      <p:bold r:id="rId59"/>
    </p:embeddedFont>
    <p:embeddedFont>
      <p:font typeface="Open Sans Light"/>
      <p:regular r:id="rId60"/>
      <p:bold r:id="rId61"/>
      <p:italic r:id="rId62"/>
      <p:boldItalic r:id="rId63"/>
    </p:embeddedFont>
    <p:embeddedFont>
      <p:font typeface="Open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02">
          <p15:clr>
            <a:srgbClr val="747775"/>
          </p15:clr>
        </p15:guide>
        <p15:guide id="2" orient="horz" pos="103">
          <p15:clr>
            <a:srgbClr val="747775"/>
          </p15:clr>
        </p15:guide>
        <p15:guide id="3" orient="horz" pos="19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02" orient="horz"/>
        <p:guide pos="103" orient="horz"/>
        <p:guide pos="19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OpenSansLight-italic.fntdata"/><Relationship Id="rId61" Type="http://schemas.openxmlformats.org/officeDocument/2006/relationships/font" Target="fonts/OpenSansLight-bold.fntdata"/><Relationship Id="rId20" Type="http://schemas.openxmlformats.org/officeDocument/2006/relationships/slide" Target="slides/slide12.xml"/><Relationship Id="rId64" Type="http://schemas.openxmlformats.org/officeDocument/2006/relationships/font" Target="fonts/OpenSans-regular.fntdata"/><Relationship Id="rId63" Type="http://schemas.openxmlformats.org/officeDocument/2006/relationships/font" Target="fonts/OpenSansLight-boldItalic.fntdata"/><Relationship Id="rId22" Type="http://schemas.openxmlformats.org/officeDocument/2006/relationships/slide" Target="slides/slide14.xml"/><Relationship Id="rId66" Type="http://schemas.openxmlformats.org/officeDocument/2006/relationships/font" Target="fonts/OpenSans-italic.fntdata"/><Relationship Id="rId21" Type="http://schemas.openxmlformats.org/officeDocument/2006/relationships/slide" Target="slides/slide13.xml"/><Relationship Id="rId65" Type="http://schemas.openxmlformats.org/officeDocument/2006/relationships/font" Target="fonts/OpenSans-bold.fntdata"/><Relationship Id="rId24" Type="http://schemas.openxmlformats.org/officeDocument/2006/relationships/slide" Target="slides/slide16.xml"/><Relationship Id="rId23" Type="http://schemas.openxmlformats.org/officeDocument/2006/relationships/slide" Target="slides/slide15.xml"/><Relationship Id="rId67" Type="http://schemas.openxmlformats.org/officeDocument/2006/relationships/font" Target="fonts/OpenSans-boldItalic.fntdata"/><Relationship Id="rId60" Type="http://schemas.openxmlformats.org/officeDocument/2006/relationships/font" Target="fonts/OpenSansLight-regular.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EncodeSans-regular.fntdata"/><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EncodeSansBlack-bold.fntdata"/><Relationship Id="rId14" Type="http://schemas.openxmlformats.org/officeDocument/2006/relationships/slide" Target="slides/slide6.xml"/><Relationship Id="rId58" Type="http://schemas.openxmlformats.org/officeDocument/2006/relationships/font" Target="fonts/EncodeSans-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81f7b8e81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b="1">
              <a:solidFill>
                <a:schemeClr val="dk1"/>
              </a:solidFill>
            </a:endParaRPr>
          </a:p>
        </p:txBody>
      </p:sp>
      <p:sp>
        <p:nvSpPr>
          <p:cNvPr id="159" name="Google Shape;159;g3581f7b8e81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9312cf11f_2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39" name="Google Shape;239;g359312cf11f_2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9312cf11f_2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47" name="Google Shape;247;g359312cf11f_2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9312cf11f_2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56" name="Google Shape;256;g359312cf11f_2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59312cf11f_2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66" name="Google Shape;266;g359312cf11f_20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9312cf11f_2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76" name="Google Shape;276;g359312cf11f_2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59312cf11f_2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85" name="Google Shape;285;g359312cf11f_2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ad00062b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94" name="Google Shape;294;g35ad00062b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5ad00062b1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06" name="Google Shape;306;g35ad00062b1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59312cf11f_2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318" name="Google Shape;318;g359312cf11f_2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59312cf11f_2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26" name="Google Shape;326;g359312cf11f_2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9312cf11f_2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166" name="Google Shape;166;g359312cf11f_2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88a31c0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33" name="Google Shape;333;g3588a31c05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88a31c059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40" name="Google Shape;340;g3588a31c059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588a31c059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47" name="Google Shape;347;g3588a31c059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889d66628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54" name="Google Shape;354;g35889d66628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5889d6662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64" name="Google Shape;364;g35889d66628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5889d66628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73" name="Google Shape;373;g35889d66628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59312cf11f_2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82" name="Google Shape;382;g359312cf11f_2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5abe8197ba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391" name="Google Shape;391;g35abe8197ba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5abe8197ba_8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400" name="Google Shape;400;g35abe8197ba_8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59312cf11f_2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409" name="Google Shape;409;g359312cf11f_2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9312cf11f_2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175" name="Google Shape;175;g359312cf11f_2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5abd4bbdee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418" name="Google Shape;418;g35abd4bbdee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59312cf11f_2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427" name="Google Shape;427;g359312cf11f_2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59312cf11f_2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436" name="Google Shape;436;g359312cf11f_2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5abe8197ba_13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35abe8197ba_13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Interviewee List: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Je Salvador</a:t>
            </a:r>
            <a:endParaRPr/>
          </a:p>
          <a:p>
            <a:pPr indent="0" lvl="0" marL="0" rtl="0" algn="l">
              <a:lnSpc>
                <a:spcPct val="115000"/>
              </a:lnSpc>
              <a:spcBef>
                <a:spcPts val="0"/>
              </a:spcBef>
              <a:spcAft>
                <a:spcPts val="0"/>
              </a:spcAft>
              <a:buSzPts val="1100"/>
              <a:buNone/>
            </a:pPr>
            <a:r>
              <a:rPr lang="en" sz="1000"/>
              <a:t>Staff (Research and instruction Libarian)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May Lin</a:t>
            </a:r>
            <a:endParaRPr sz="1000"/>
          </a:p>
          <a:p>
            <a:pPr indent="0" lvl="0" marL="0" rtl="0" algn="l">
              <a:lnSpc>
                <a:spcPct val="115000"/>
              </a:lnSpc>
              <a:spcBef>
                <a:spcPts val="0"/>
              </a:spcBef>
              <a:spcAft>
                <a:spcPts val="0"/>
              </a:spcAft>
              <a:buSzPts val="1100"/>
              <a:buNone/>
            </a:pPr>
            <a:r>
              <a:rPr lang="en" sz="1000"/>
              <a:t>Professor (English and literature professor)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Laura Hollingsworth</a:t>
            </a:r>
            <a:endParaRPr sz="1000"/>
          </a:p>
          <a:p>
            <a:pPr indent="0" lvl="0" marL="0" rtl="0" algn="l">
              <a:lnSpc>
                <a:spcPct val="115000"/>
              </a:lnSpc>
              <a:spcBef>
                <a:spcPts val="0"/>
              </a:spcBef>
              <a:spcAft>
                <a:spcPts val="0"/>
              </a:spcAft>
              <a:buSzPts val="1100"/>
              <a:buNone/>
            </a:pPr>
            <a:r>
              <a:rPr lang="en" sz="1000"/>
              <a:t>Staff (Director of the Quantitative Skills Center) - UWB</a:t>
            </a:r>
            <a:endParaRPr sz="10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 sz="1400"/>
              <a:t>Dani Rowland</a:t>
            </a:r>
            <a:endParaRPr sz="1400"/>
          </a:p>
          <a:p>
            <a:pPr indent="0" lvl="0" marL="0" rtl="0" algn="l">
              <a:lnSpc>
                <a:spcPct val="115000"/>
              </a:lnSpc>
              <a:spcBef>
                <a:spcPts val="0"/>
              </a:spcBef>
              <a:spcAft>
                <a:spcPts val="0"/>
              </a:spcAft>
              <a:buSzPts val="1100"/>
              <a:buNone/>
            </a:pPr>
            <a:r>
              <a:rPr lang="en" sz="1000"/>
              <a:t>Staff (American and Ethnic Studies Librarian)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Todd Conaway</a:t>
            </a:r>
            <a:endParaRPr sz="1000"/>
          </a:p>
          <a:p>
            <a:pPr indent="0" lvl="0" marL="0" rtl="0" algn="l">
              <a:lnSpc>
                <a:spcPct val="115000"/>
              </a:lnSpc>
              <a:spcBef>
                <a:spcPts val="0"/>
              </a:spcBef>
              <a:spcAft>
                <a:spcPts val="0"/>
              </a:spcAft>
              <a:buSzPts val="1100"/>
              <a:buNone/>
            </a:pPr>
            <a:r>
              <a:rPr lang="en" sz="1000"/>
              <a:t>Staff (Instructional Designer)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Greg Nelson</a:t>
            </a:r>
            <a:endParaRPr sz="1000"/>
          </a:p>
          <a:p>
            <a:pPr indent="0" lvl="0" marL="0" rtl="0" algn="l">
              <a:lnSpc>
                <a:spcPct val="115000"/>
              </a:lnSpc>
              <a:spcBef>
                <a:spcPts val="0"/>
              </a:spcBef>
              <a:spcAft>
                <a:spcPts val="0"/>
              </a:spcAft>
              <a:buSzPts val="1100"/>
              <a:buNone/>
            </a:pPr>
            <a:r>
              <a:rPr lang="en" sz="1000"/>
              <a:t>Professor (Assistant professor of computer science) -U Maine</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Erik Echols</a:t>
            </a:r>
            <a:endParaRPr sz="1000"/>
          </a:p>
          <a:p>
            <a:pPr indent="0" lvl="0" marL="0" rtl="0" algn="l">
              <a:lnSpc>
                <a:spcPct val="115000"/>
              </a:lnSpc>
              <a:spcBef>
                <a:spcPts val="0"/>
              </a:spcBef>
              <a:spcAft>
                <a:spcPts val="0"/>
              </a:spcAft>
              <a:buSzPts val="1100"/>
              <a:buNone/>
            </a:pPr>
            <a:r>
              <a:rPr lang="en" sz="1000"/>
              <a:t>Staff (Director Writing and Communication Center)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Jared Reimer</a:t>
            </a:r>
            <a:endParaRPr sz="1000"/>
          </a:p>
          <a:p>
            <a:pPr indent="0" lvl="0" marL="0" rtl="0" algn="l">
              <a:lnSpc>
                <a:spcPct val="115000"/>
              </a:lnSpc>
              <a:spcBef>
                <a:spcPts val="0"/>
              </a:spcBef>
              <a:spcAft>
                <a:spcPts val="0"/>
              </a:spcAft>
              <a:buSzPts val="1100"/>
              <a:buNone/>
            </a:pPr>
            <a:r>
              <a:rPr lang="en" sz="1000"/>
              <a:t>Staff (Lead AI Architect at UW)</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Kim Swensen</a:t>
            </a:r>
            <a:endParaRPr sz="1000"/>
          </a:p>
          <a:p>
            <a:pPr indent="0" lvl="0" marL="0" rtl="0" algn="l">
              <a:lnSpc>
                <a:spcPct val="115000"/>
              </a:lnSpc>
              <a:spcBef>
                <a:spcPts val="0"/>
              </a:spcBef>
              <a:spcAft>
                <a:spcPts val="0"/>
              </a:spcAft>
              <a:buSzPts val="1100"/>
              <a:buNone/>
            </a:pPr>
            <a:r>
              <a:rPr lang="en" sz="1000"/>
              <a:t>Project sponsor (not analyzing as an interviewee)</a:t>
            </a:r>
            <a:endParaRPr sz="10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abe8197ba_13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35abe8197ba_1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Interviewee List: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Je Salvador</a:t>
            </a:r>
            <a:endParaRPr/>
          </a:p>
          <a:p>
            <a:pPr indent="0" lvl="0" marL="0" rtl="0" algn="l">
              <a:lnSpc>
                <a:spcPct val="115000"/>
              </a:lnSpc>
              <a:spcBef>
                <a:spcPts val="0"/>
              </a:spcBef>
              <a:spcAft>
                <a:spcPts val="0"/>
              </a:spcAft>
              <a:buSzPts val="1100"/>
              <a:buNone/>
            </a:pPr>
            <a:r>
              <a:rPr lang="en" sz="1000"/>
              <a:t>Staff (Research and instruction Libarian)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May Lin</a:t>
            </a:r>
            <a:endParaRPr sz="1000"/>
          </a:p>
          <a:p>
            <a:pPr indent="0" lvl="0" marL="0" rtl="0" algn="l">
              <a:lnSpc>
                <a:spcPct val="115000"/>
              </a:lnSpc>
              <a:spcBef>
                <a:spcPts val="0"/>
              </a:spcBef>
              <a:spcAft>
                <a:spcPts val="0"/>
              </a:spcAft>
              <a:buSzPts val="1100"/>
              <a:buNone/>
            </a:pPr>
            <a:r>
              <a:rPr lang="en" sz="1000"/>
              <a:t>Professor (English and literature professor)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Laura Hollingsworth</a:t>
            </a:r>
            <a:endParaRPr sz="1000"/>
          </a:p>
          <a:p>
            <a:pPr indent="0" lvl="0" marL="0" rtl="0" algn="l">
              <a:lnSpc>
                <a:spcPct val="115000"/>
              </a:lnSpc>
              <a:spcBef>
                <a:spcPts val="0"/>
              </a:spcBef>
              <a:spcAft>
                <a:spcPts val="0"/>
              </a:spcAft>
              <a:buSzPts val="1100"/>
              <a:buNone/>
            </a:pPr>
            <a:r>
              <a:rPr lang="en" sz="1000"/>
              <a:t>Staff (Director of the Quantitative Skills Center) - UWB</a:t>
            </a:r>
            <a:endParaRPr sz="10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 sz="1400"/>
              <a:t>Dani Rowland</a:t>
            </a:r>
            <a:endParaRPr sz="1400"/>
          </a:p>
          <a:p>
            <a:pPr indent="0" lvl="0" marL="0" rtl="0" algn="l">
              <a:lnSpc>
                <a:spcPct val="115000"/>
              </a:lnSpc>
              <a:spcBef>
                <a:spcPts val="0"/>
              </a:spcBef>
              <a:spcAft>
                <a:spcPts val="0"/>
              </a:spcAft>
              <a:buSzPts val="1100"/>
              <a:buNone/>
            </a:pPr>
            <a:r>
              <a:rPr lang="en" sz="1000"/>
              <a:t>Staff (American and Ethnic Studies Librarian)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Todd Conaway</a:t>
            </a:r>
            <a:endParaRPr sz="1000"/>
          </a:p>
          <a:p>
            <a:pPr indent="0" lvl="0" marL="0" rtl="0" algn="l">
              <a:lnSpc>
                <a:spcPct val="115000"/>
              </a:lnSpc>
              <a:spcBef>
                <a:spcPts val="0"/>
              </a:spcBef>
              <a:spcAft>
                <a:spcPts val="0"/>
              </a:spcAft>
              <a:buSzPts val="1100"/>
              <a:buNone/>
            </a:pPr>
            <a:r>
              <a:rPr lang="en" sz="1000"/>
              <a:t>Staff (Instructional Designer)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Greg Nelson</a:t>
            </a:r>
            <a:endParaRPr sz="1000"/>
          </a:p>
          <a:p>
            <a:pPr indent="0" lvl="0" marL="0" rtl="0" algn="l">
              <a:lnSpc>
                <a:spcPct val="115000"/>
              </a:lnSpc>
              <a:spcBef>
                <a:spcPts val="0"/>
              </a:spcBef>
              <a:spcAft>
                <a:spcPts val="0"/>
              </a:spcAft>
              <a:buSzPts val="1100"/>
              <a:buNone/>
            </a:pPr>
            <a:r>
              <a:rPr lang="en" sz="1000"/>
              <a:t>Professor (Assistant professor of computer science) -U Maine</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Erik Echols</a:t>
            </a:r>
            <a:endParaRPr sz="1000"/>
          </a:p>
          <a:p>
            <a:pPr indent="0" lvl="0" marL="0" rtl="0" algn="l">
              <a:lnSpc>
                <a:spcPct val="115000"/>
              </a:lnSpc>
              <a:spcBef>
                <a:spcPts val="0"/>
              </a:spcBef>
              <a:spcAft>
                <a:spcPts val="0"/>
              </a:spcAft>
              <a:buSzPts val="1100"/>
              <a:buNone/>
            </a:pPr>
            <a:r>
              <a:rPr lang="en" sz="1000"/>
              <a:t>Staff (Director Writing and Communication Center)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Jared Reimer</a:t>
            </a:r>
            <a:endParaRPr sz="1000"/>
          </a:p>
          <a:p>
            <a:pPr indent="0" lvl="0" marL="0" rtl="0" algn="l">
              <a:lnSpc>
                <a:spcPct val="115000"/>
              </a:lnSpc>
              <a:spcBef>
                <a:spcPts val="0"/>
              </a:spcBef>
              <a:spcAft>
                <a:spcPts val="0"/>
              </a:spcAft>
              <a:buSzPts val="1100"/>
              <a:buNone/>
            </a:pPr>
            <a:r>
              <a:rPr lang="en" sz="1000"/>
              <a:t>Staff (Lead AI Architect at UW)</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Kim Swensen</a:t>
            </a:r>
            <a:endParaRPr sz="1000"/>
          </a:p>
          <a:p>
            <a:pPr indent="0" lvl="0" marL="0" rtl="0" algn="l">
              <a:lnSpc>
                <a:spcPct val="115000"/>
              </a:lnSpc>
              <a:spcBef>
                <a:spcPts val="0"/>
              </a:spcBef>
              <a:spcAft>
                <a:spcPts val="0"/>
              </a:spcAft>
              <a:buSzPts val="1100"/>
              <a:buNone/>
            </a:pPr>
            <a:r>
              <a:rPr lang="en" sz="1000"/>
              <a:t>Project sponsor (not analyzing as an interviewee)</a:t>
            </a:r>
            <a:endParaRPr sz="10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5abe8197ba_13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35abe8197ba_13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Interviewee List: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Je Salvador</a:t>
            </a:r>
            <a:endParaRPr/>
          </a:p>
          <a:p>
            <a:pPr indent="0" lvl="0" marL="0" rtl="0" algn="l">
              <a:lnSpc>
                <a:spcPct val="115000"/>
              </a:lnSpc>
              <a:spcBef>
                <a:spcPts val="0"/>
              </a:spcBef>
              <a:spcAft>
                <a:spcPts val="0"/>
              </a:spcAft>
              <a:buSzPts val="1100"/>
              <a:buNone/>
            </a:pPr>
            <a:r>
              <a:rPr lang="en" sz="1000"/>
              <a:t>Staff (Research and instruction Libarian)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May Lin</a:t>
            </a:r>
            <a:endParaRPr sz="1000"/>
          </a:p>
          <a:p>
            <a:pPr indent="0" lvl="0" marL="0" rtl="0" algn="l">
              <a:lnSpc>
                <a:spcPct val="115000"/>
              </a:lnSpc>
              <a:spcBef>
                <a:spcPts val="0"/>
              </a:spcBef>
              <a:spcAft>
                <a:spcPts val="0"/>
              </a:spcAft>
              <a:buSzPts val="1100"/>
              <a:buNone/>
            </a:pPr>
            <a:r>
              <a:rPr lang="en" sz="1000"/>
              <a:t>Professor (English and literature professor)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Laura Hollingsworth</a:t>
            </a:r>
            <a:endParaRPr sz="1000"/>
          </a:p>
          <a:p>
            <a:pPr indent="0" lvl="0" marL="0" rtl="0" algn="l">
              <a:lnSpc>
                <a:spcPct val="115000"/>
              </a:lnSpc>
              <a:spcBef>
                <a:spcPts val="0"/>
              </a:spcBef>
              <a:spcAft>
                <a:spcPts val="0"/>
              </a:spcAft>
              <a:buSzPts val="1100"/>
              <a:buNone/>
            </a:pPr>
            <a:r>
              <a:rPr lang="en" sz="1000"/>
              <a:t>Staff (Director of the Quantitative Skills Center) - UWB</a:t>
            </a:r>
            <a:endParaRPr sz="10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 sz="1400"/>
              <a:t>Dani Rowland</a:t>
            </a:r>
            <a:endParaRPr sz="1400"/>
          </a:p>
          <a:p>
            <a:pPr indent="0" lvl="0" marL="0" rtl="0" algn="l">
              <a:lnSpc>
                <a:spcPct val="115000"/>
              </a:lnSpc>
              <a:spcBef>
                <a:spcPts val="0"/>
              </a:spcBef>
              <a:spcAft>
                <a:spcPts val="0"/>
              </a:spcAft>
              <a:buSzPts val="1100"/>
              <a:buNone/>
            </a:pPr>
            <a:r>
              <a:rPr lang="en" sz="1000"/>
              <a:t>Staff (American and Ethnic Studies Librarian)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Todd Conaway</a:t>
            </a:r>
            <a:endParaRPr sz="1000"/>
          </a:p>
          <a:p>
            <a:pPr indent="0" lvl="0" marL="0" rtl="0" algn="l">
              <a:lnSpc>
                <a:spcPct val="115000"/>
              </a:lnSpc>
              <a:spcBef>
                <a:spcPts val="0"/>
              </a:spcBef>
              <a:spcAft>
                <a:spcPts val="0"/>
              </a:spcAft>
              <a:buSzPts val="1100"/>
              <a:buNone/>
            </a:pPr>
            <a:r>
              <a:rPr lang="en" sz="1000"/>
              <a:t>Staff (Instructional Designer)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Greg Nelson</a:t>
            </a:r>
            <a:endParaRPr sz="1000"/>
          </a:p>
          <a:p>
            <a:pPr indent="0" lvl="0" marL="0" rtl="0" algn="l">
              <a:lnSpc>
                <a:spcPct val="115000"/>
              </a:lnSpc>
              <a:spcBef>
                <a:spcPts val="0"/>
              </a:spcBef>
              <a:spcAft>
                <a:spcPts val="0"/>
              </a:spcAft>
              <a:buSzPts val="1100"/>
              <a:buNone/>
            </a:pPr>
            <a:r>
              <a:rPr lang="en" sz="1000"/>
              <a:t>Professor (Assistant professor of computer science) -U Maine</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Erik Echols</a:t>
            </a:r>
            <a:endParaRPr sz="1000"/>
          </a:p>
          <a:p>
            <a:pPr indent="0" lvl="0" marL="0" rtl="0" algn="l">
              <a:lnSpc>
                <a:spcPct val="115000"/>
              </a:lnSpc>
              <a:spcBef>
                <a:spcPts val="0"/>
              </a:spcBef>
              <a:spcAft>
                <a:spcPts val="0"/>
              </a:spcAft>
              <a:buSzPts val="1100"/>
              <a:buNone/>
            </a:pPr>
            <a:r>
              <a:rPr lang="en" sz="1000"/>
              <a:t>Staff (Director Writing and Communication Center)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Jared Reimer</a:t>
            </a:r>
            <a:endParaRPr sz="1000"/>
          </a:p>
          <a:p>
            <a:pPr indent="0" lvl="0" marL="0" rtl="0" algn="l">
              <a:lnSpc>
                <a:spcPct val="115000"/>
              </a:lnSpc>
              <a:spcBef>
                <a:spcPts val="0"/>
              </a:spcBef>
              <a:spcAft>
                <a:spcPts val="0"/>
              </a:spcAft>
              <a:buSzPts val="1100"/>
              <a:buNone/>
            </a:pPr>
            <a:r>
              <a:rPr lang="en" sz="1000"/>
              <a:t>Staff (Lead AI Architect at UW)</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Kim Swensen</a:t>
            </a:r>
            <a:endParaRPr sz="1000"/>
          </a:p>
          <a:p>
            <a:pPr indent="0" lvl="0" marL="0" rtl="0" algn="l">
              <a:lnSpc>
                <a:spcPct val="115000"/>
              </a:lnSpc>
              <a:spcBef>
                <a:spcPts val="0"/>
              </a:spcBef>
              <a:spcAft>
                <a:spcPts val="0"/>
              </a:spcAft>
              <a:buSzPts val="1100"/>
              <a:buNone/>
            </a:pPr>
            <a:r>
              <a:rPr lang="en" sz="1000"/>
              <a:t>Project sponsor (not analyzing as an interviewee)</a:t>
            </a:r>
            <a:endParaRPr sz="10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9312cf11f_2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466" name="Google Shape;466;g359312cf11f_2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59312cf11f_2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475" name="Google Shape;475;g359312cf11f_2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581f7b8e81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581f7b8e81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5ac3ab447a_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35ac3ab447a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Interviewee List: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Je Salvador</a:t>
            </a:r>
            <a:endParaRPr/>
          </a:p>
          <a:p>
            <a:pPr indent="0" lvl="0" marL="0" rtl="0" algn="l">
              <a:lnSpc>
                <a:spcPct val="115000"/>
              </a:lnSpc>
              <a:spcBef>
                <a:spcPts val="0"/>
              </a:spcBef>
              <a:spcAft>
                <a:spcPts val="0"/>
              </a:spcAft>
              <a:buSzPts val="1100"/>
              <a:buNone/>
            </a:pPr>
            <a:r>
              <a:rPr lang="en" sz="1000"/>
              <a:t>Staff (Research and instruction Libarian)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May Lin</a:t>
            </a:r>
            <a:endParaRPr sz="1000"/>
          </a:p>
          <a:p>
            <a:pPr indent="0" lvl="0" marL="0" rtl="0" algn="l">
              <a:lnSpc>
                <a:spcPct val="115000"/>
              </a:lnSpc>
              <a:spcBef>
                <a:spcPts val="0"/>
              </a:spcBef>
              <a:spcAft>
                <a:spcPts val="0"/>
              </a:spcAft>
              <a:buSzPts val="1100"/>
              <a:buNone/>
            </a:pPr>
            <a:r>
              <a:rPr lang="en" sz="1000"/>
              <a:t>Professor (English and literature professor)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Laura Hollingsworth</a:t>
            </a:r>
            <a:endParaRPr sz="1000"/>
          </a:p>
          <a:p>
            <a:pPr indent="0" lvl="0" marL="0" rtl="0" algn="l">
              <a:lnSpc>
                <a:spcPct val="115000"/>
              </a:lnSpc>
              <a:spcBef>
                <a:spcPts val="0"/>
              </a:spcBef>
              <a:spcAft>
                <a:spcPts val="0"/>
              </a:spcAft>
              <a:buSzPts val="1100"/>
              <a:buNone/>
            </a:pPr>
            <a:r>
              <a:rPr lang="en" sz="1000"/>
              <a:t>Staff (Director of the Quantitative Skills Center) - UWB</a:t>
            </a:r>
            <a:endParaRPr sz="10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 sz="1400"/>
              <a:t>Dani Rowland</a:t>
            </a:r>
            <a:endParaRPr sz="1400"/>
          </a:p>
          <a:p>
            <a:pPr indent="0" lvl="0" marL="0" rtl="0" algn="l">
              <a:lnSpc>
                <a:spcPct val="115000"/>
              </a:lnSpc>
              <a:spcBef>
                <a:spcPts val="0"/>
              </a:spcBef>
              <a:spcAft>
                <a:spcPts val="0"/>
              </a:spcAft>
              <a:buSzPts val="1100"/>
              <a:buNone/>
            </a:pPr>
            <a:r>
              <a:rPr lang="en" sz="1000"/>
              <a:t>Staff (American and Ethnic Studies Librarian)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Todd Conaway</a:t>
            </a:r>
            <a:endParaRPr sz="1000"/>
          </a:p>
          <a:p>
            <a:pPr indent="0" lvl="0" marL="0" rtl="0" algn="l">
              <a:lnSpc>
                <a:spcPct val="115000"/>
              </a:lnSpc>
              <a:spcBef>
                <a:spcPts val="0"/>
              </a:spcBef>
              <a:spcAft>
                <a:spcPts val="0"/>
              </a:spcAft>
              <a:buSzPts val="1100"/>
              <a:buNone/>
            </a:pPr>
            <a:r>
              <a:rPr lang="en" sz="1000"/>
              <a:t>Staff (Instructional Designer)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Greg Nelson</a:t>
            </a:r>
            <a:endParaRPr sz="1000"/>
          </a:p>
          <a:p>
            <a:pPr indent="0" lvl="0" marL="0" rtl="0" algn="l">
              <a:lnSpc>
                <a:spcPct val="115000"/>
              </a:lnSpc>
              <a:spcBef>
                <a:spcPts val="0"/>
              </a:spcBef>
              <a:spcAft>
                <a:spcPts val="0"/>
              </a:spcAft>
              <a:buSzPts val="1100"/>
              <a:buNone/>
            </a:pPr>
            <a:r>
              <a:rPr lang="en" sz="1000"/>
              <a:t>Professor (Assistant professor of computer science) -U Maine</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Erik Echols</a:t>
            </a:r>
            <a:endParaRPr sz="1000"/>
          </a:p>
          <a:p>
            <a:pPr indent="0" lvl="0" marL="0" rtl="0" algn="l">
              <a:lnSpc>
                <a:spcPct val="115000"/>
              </a:lnSpc>
              <a:spcBef>
                <a:spcPts val="0"/>
              </a:spcBef>
              <a:spcAft>
                <a:spcPts val="0"/>
              </a:spcAft>
              <a:buSzPts val="1100"/>
              <a:buNone/>
            </a:pPr>
            <a:r>
              <a:rPr lang="en" sz="1000"/>
              <a:t>Staff (Director Writing and Communication Center)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Jared Reimer</a:t>
            </a:r>
            <a:endParaRPr sz="1000"/>
          </a:p>
          <a:p>
            <a:pPr indent="0" lvl="0" marL="0" rtl="0" algn="l">
              <a:lnSpc>
                <a:spcPct val="115000"/>
              </a:lnSpc>
              <a:spcBef>
                <a:spcPts val="0"/>
              </a:spcBef>
              <a:spcAft>
                <a:spcPts val="0"/>
              </a:spcAft>
              <a:buSzPts val="1100"/>
              <a:buNone/>
            </a:pPr>
            <a:r>
              <a:rPr lang="en" sz="1000"/>
              <a:t>Staff (Lead AI Architect at UW)</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Kim Swensen</a:t>
            </a:r>
            <a:endParaRPr sz="1000"/>
          </a:p>
          <a:p>
            <a:pPr indent="0" lvl="0" marL="0" rtl="0" algn="l">
              <a:lnSpc>
                <a:spcPct val="115000"/>
              </a:lnSpc>
              <a:spcBef>
                <a:spcPts val="0"/>
              </a:spcBef>
              <a:spcAft>
                <a:spcPts val="0"/>
              </a:spcAft>
              <a:buSzPts val="1100"/>
              <a:buNone/>
            </a:pPr>
            <a:r>
              <a:rPr lang="en" sz="1000"/>
              <a:t>Project sponsor (not analyzing as an interviewee)</a:t>
            </a:r>
            <a:endParaRPr sz="10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9312cf11f_2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185" name="Google Shape;185;g359312cf11f_2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5ac3ab447a_2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35ac3ab447a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Interviewee List: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Je Salvador</a:t>
            </a:r>
            <a:endParaRPr/>
          </a:p>
          <a:p>
            <a:pPr indent="0" lvl="0" marL="0" rtl="0" algn="l">
              <a:lnSpc>
                <a:spcPct val="115000"/>
              </a:lnSpc>
              <a:spcBef>
                <a:spcPts val="0"/>
              </a:spcBef>
              <a:spcAft>
                <a:spcPts val="0"/>
              </a:spcAft>
              <a:buSzPts val="1100"/>
              <a:buNone/>
            </a:pPr>
            <a:r>
              <a:rPr lang="en" sz="1000"/>
              <a:t>Staff (Research and instruction Libarian)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May Lin</a:t>
            </a:r>
            <a:endParaRPr sz="1000"/>
          </a:p>
          <a:p>
            <a:pPr indent="0" lvl="0" marL="0" rtl="0" algn="l">
              <a:lnSpc>
                <a:spcPct val="115000"/>
              </a:lnSpc>
              <a:spcBef>
                <a:spcPts val="0"/>
              </a:spcBef>
              <a:spcAft>
                <a:spcPts val="0"/>
              </a:spcAft>
              <a:buSzPts val="1100"/>
              <a:buNone/>
            </a:pPr>
            <a:r>
              <a:rPr lang="en" sz="1000"/>
              <a:t>Professor (English and literature professor)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Laura Hollingsworth</a:t>
            </a:r>
            <a:endParaRPr sz="1000"/>
          </a:p>
          <a:p>
            <a:pPr indent="0" lvl="0" marL="0" rtl="0" algn="l">
              <a:lnSpc>
                <a:spcPct val="115000"/>
              </a:lnSpc>
              <a:spcBef>
                <a:spcPts val="0"/>
              </a:spcBef>
              <a:spcAft>
                <a:spcPts val="0"/>
              </a:spcAft>
              <a:buSzPts val="1100"/>
              <a:buNone/>
            </a:pPr>
            <a:r>
              <a:rPr lang="en" sz="1000"/>
              <a:t>Staff (Director of the Quantitative Skills Center) - UWB</a:t>
            </a:r>
            <a:endParaRPr sz="10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 sz="1400"/>
              <a:t>Dani Rowland</a:t>
            </a:r>
            <a:endParaRPr sz="1400"/>
          </a:p>
          <a:p>
            <a:pPr indent="0" lvl="0" marL="0" rtl="0" algn="l">
              <a:lnSpc>
                <a:spcPct val="115000"/>
              </a:lnSpc>
              <a:spcBef>
                <a:spcPts val="0"/>
              </a:spcBef>
              <a:spcAft>
                <a:spcPts val="0"/>
              </a:spcAft>
              <a:buSzPts val="1100"/>
              <a:buNone/>
            </a:pPr>
            <a:r>
              <a:rPr lang="en" sz="1000"/>
              <a:t>Staff (American and Ethnic Studies Librarian)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Todd Conaway</a:t>
            </a:r>
            <a:endParaRPr sz="1000"/>
          </a:p>
          <a:p>
            <a:pPr indent="0" lvl="0" marL="0" rtl="0" algn="l">
              <a:lnSpc>
                <a:spcPct val="115000"/>
              </a:lnSpc>
              <a:spcBef>
                <a:spcPts val="0"/>
              </a:spcBef>
              <a:spcAft>
                <a:spcPts val="0"/>
              </a:spcAft>
              <a:buSzPts val="1100"/>
              <a:buNone/>
            </a:pPr>
            <a:r>
              <a:rPr lang="en" sz="1000"/>
              <a:t>Staff (Instructional Designer)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Greg Nelson</a:t>
            </a:r>
            <a:endParaRPr sz="1000"/>
          </a:p>
          <a:p>
            <a:pPr indent="0" lvl="0" marL="0" rtl="0" algn="l">
              <a:lnSpc>
                <a:spcPct val="115000"/>
              </a:lnSpc>
              <a:spcBef>
                <a:spcPts val="0"/>
              </a:spcBef>
              <a:spcAft>
                <a:spcPts val="0"/>
              </a:spcAft>
              <a:buSzPts val="1100"/>
              <a:buNone/>
            </a:pPr>
            <a:r>
              <a:rPr lang="en" sz="1000"/>
              <a:t>Professor (Assistant professor of computer science) -U Maine</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Erik Echols</a:t>
            </a:r>
            <a:endParaRPr sz="1000"/>
          </a:p>
          <a:p>
            <a:pPr indent="0" lvl="0" marL="0" rtl="0" algn="l">
              <a:lnSpc>
                <a:spcPct val="115000"/>
              </a:lnSpc>
              <a:spcBef>
                <a:spcPts val="0"/>
              </a:spcBef>
              <a:spcAft>
                <a:spcPts val="0"/>
              </a:spcAft>
              <a:buSzPts val="1100"/>
              <a:buNone/>
            </a:pPr>
            <a:r>
              <a:rPr lang="en" sz="1000"/>
              <a:t>Staff (Director Writing and Communication Center)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Jared Reimer</a:t>
            </a:r>
            <a:endParaRPr sz="1000"/>
          </a:p>
          <a:p>
            <a:pPr indent="0" lvl="0" marL="0" rtl="0" algn="l">
              <a:lnSpc>
                <a:spcPct val="115000"/>
              </a:lnSpc>
              <a:spcBef>
                <a:spcPts val="0"/>
              </a:spcBef>
              <a:spcAft>
                <a:spcPts val="0"/>
              </a:spcAft>
              <a:buSzPts val="1100"/>
              <a:buNone/>
            </a:pPr>
            <a:r>
              <a:rPr lang="en" sz="1000"/>
              <a:t>Staff (Lead AI Architect at UW)</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Kim Swensen</a:t>
            </a:r>
            <a:endParaRPr sz="1000"/>
          </a:p>
          <a:p>
            <a:pPr indent="0" lvl="0" marL="0" rtl="0" algn="l">
              <a:lnSpc>
                <a:spcPct val="115000"/>
              </a:lnSpc>
              <a:spcBef>
                <a:spcPts val="0"/>
              </a:spcBef>
              <a:spcAft>
                <a:spcPts val="0"/>
              </a:spcAft>
              <a:buSzPts val="1100"/>
              <a:buNone/>
            </a:pPr>
            <a:r>
              <a:rPr lang="en" sz="1000"/>
              <a:t>Project sponsor (not analyzing as an interviewee)</a:t>
            </a:r>
            <a:endParaRPr sz="10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5ac3ab447a_1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35ac3ab447a_1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Interviewee List: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Je Salvador</a:t>
            </a:r>
            <a:endParaRPr/>
          </a:p>
          <a:p>
            <a:pPr indent="0" lvl="0" marL="0" rtl="0" algn="l">
              <a:lnSpc>
                <a:spcPct val="115000"/>
              </a:lnSpc>
              <a:spcBef>
                <a:spcPts val="0"/>
              </a:spcBef>
              <a:spcAft>
                <a:spcPts val="0"/>
              </a:spcAft>
              <a:buSzPts val="1100"/>
              <a:buNone/>
            </a:pPr>
            <a:r>
              <a:rPr lang="en" sz="1000"/>
              <a:t>Staff (Research and instruction Libarian)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May Lin</a:t>
            </a:r>
            <a:endParaRPr sz="1000"/>
          </a:p>
          <a:p>
            <a:pPr indent="0" lvl="0" marL="0" rtl="0" algn="l">
              <a:lnSpc>
                <a:spcPct val="115000"/>
              </a:lnSpc>
              <a:spcBef>
                <a:spcPts val="0"/>
              </a:spcBef>
              <a:spcAft>
                <a:spcPts val="0"/>
              </a:spcAft>
              <a:buSzPts val="1100"/>
              <a:buNone/>
            </a:pPr>
            <a:r>
              <a:rPr lang="en" sz="1000"/>
              <a:t>Professor (English and literature professor)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Laura Hollingsworth</a:t>
            </a:r>
            <a:endParaRPr sz="1000"/>
          </a:p>
          <a:p>
            <a:pPr indent="0" lvl="0" marL="0" rtl="0" algn="l">
              <a:lnSpc>
                <a:spcPct val="115000"/>
              </a:lnSpc>
              <a:spcBef>
                <a:spcPts val="0"/>
              </a:spcBef>
              <a:spcAft>
                <a:spcPts val="0"/>
              </a:spcAft>
              <a:buSzPts val="1100"/>
              <a:buNone/>
            </a:pPr>
            <a:r>
              <a:rPr lang="en" sz="1000"/>
              <a:t>Staff (Director of the Quantitative Skills Center) - UWB</a:t>
            </a:r>
            <a:endParaRPr sz="10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 sz="1400"/>
              <a:t>Dani Rowland</a:t>
            </a:r>
            <a:endParaRPr sz="1400"/>
          </a:p>
          <a:p>
            <a:pPr indent="0" lvl="0" marL="0" rtl="0" algn="l">
              <a:lnSpc>
                <a:spcPct val="115000"/>
              </a:lnSpc>
              <a:spcBef>
                <a:spcPts val="0"/>
              </a:spcBef>
              <a:spcAft>
                <a:spcPts val="0"/>
              </a:spcAft>
              <a:buSzPts val="1100"/>
              <a:buNone/>
            </a:pPr>
            <a:r>
              <a:rPr lang="en" sz="1000"/>
              <a:t>Staff (American and Ethnic Studies Librarian)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Todd Conaway</a:t>
            </a:r>
            <a:endParaRPr sz="1000"/>
          </a:p>
          <a:p>
            <a:pPr indent="0" lvl="0" marL="0" rtl="0" algn="l">
              <a:lnSpc>
                <a:spcPct val="115000"/>
              </a:lnSpc>
              <a:spcBef>
                <a:spcPts val="0"/>
              </a:spcBef>
              <a:spcAft>
                <a:spcPts val="0"/>
              </a:spcAft>
              <a:buSzPts val="1100"/>
              <a:buNone/>
            </a:pPr>
            <a:r>
              <a:rPr lang="en" sz="1000"/>
              <a:t>Staff (Instructional Designer)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Greg Nelson</a:t>
            </a:r>
            <a:endParaRPr sz="1000"/>
          </a:p>
          <a:p>
            <a:pPr indent="0" lvl="0" marL="0" rtl="0" algn="l">
              <a:lnSpc>
                <a:spcPct val="115000"/>
              </a:lnSpc>
              <a:spcBef>
                <a:spcPts val="0"/>
              </a:spcBef>
              <a:spcAft>
                <a:spcPts val="0"/>
              </a:spcAft>
              <a:buSzPts val="1100"/>
              <a:buNone/>
            </a:pPr>
            <a:r>
              <a:rPr lang="en" sz="1000"/>
              <a:t>Professor (Assistant professor of computer science) -U Maine</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Erik Echols</a:t>
            </a:r>
            <a:endParaRPr sz="1000"/>
          </a:p>
          <a:p>
            <a:pPr indent="0" lvl="0" marL="0" rtl="0" algn="l">
              <a:lnSpc>
                <a:spcPct val="115000"/>
              </a:lnSpc>
              <a:spcBef>
                <a:spcPts val="0"/>
              </a:spcBef>
              <a:spcAft>
                <a:spcPts val="0"/>
              </a:spcAft>
              <a:buSzPts val="1100"/>
              <a:buNone/>
            </a:pPr>
            <a:r>
              <a:rPr lang="en" sz="1000"/>
              <a:t>Staff (Director Writing and Communication Center)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Jared Reimer</a:t>
            </a:r>
            <a:endParaRPr sz="1000"/>
          </a:p>
          <a:p>
            <a:pPr indent="0" lvl="0" marL="0" rtl="0" algn="l">
              <a:lnSpc>
                <a:spcPct val="115000"/>
              </a:lnSpc>
              <a:spcBef>
                <a:spcPts val="0"/>
              </a:spcBef>
              <a:spcAft>
                <a:spcPts val="0"/>
              </a:spcAft>
              <a:buSzPts val="1100"/>
              <a:buNone/>
            </a:pPr>
            <a:r>
              <a:rPr lang="en" sz="1000"/>
              <a:t>Staff (Lead AI Architect at UW)</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Kim Swensen</a:t>
            </a:r>
            <a:endParaRPr sz="1000"/>
          </a:p>
          <a:p>
            <a:pPr indent="0" lvl="0" marL="0" rtl="0" algn="l">
              <a:lnSpc>
                <a:spcPct val="115000"/>
              </a:lnSpc>
              <a:spcBef>
                <a:spcPts val="0"/>
              </a:spcBef>
              <a:spcAft>
                <a:spcPts val="0"/>
              </a:spcAft>
              <a:buSzPts val="1100"/>
              <a:buNone/>
            </a:pPr>
            <a:r>
              <a:rPr lang="en" sz="1000"/>
              <a:t>Project sponsor (not analyzing as an interviewee)</a:t>
            </a:r>
            <a:endParaRPr sz="10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5adc680255_15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35adc680255_15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Interviewee List: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Je Salvador</a:t>
            </a:r>
            <a:endParaRPr/>
          </a:p>
          <a:p>
            <a:pPr indent="0" lvl="0" marL="0" rtl="0" algn="l">
              <a:lnSpc>
                <a:spcPct val="115000"/>
              </a:lnSpc>
              <a:spcBef>
                <a:spcPts val="0"/>
              </a:spcBef>
              <a:spcAft>
                <a:spcPts val="0"/>
              </a:spcAft>
              <a:buSzPts val="1100"/>
              <a:buNone/>
            </a:pPr>
            <a:r>
              <a:rPr lang="en" sz="1000"/>
              <a:t>Staff (Research and instruction :Libarian)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May Lin</a:t>
            </a:r>
            <a:endParaRPr sz="1000"/>
          </a:p>
          <a:p>
            <a:pPr indent="0" lvl="0" marL="0" rtl="0" algn="l">
              <a:lnSpc>
                <a:spcPct val="115000"/>
              </a:lnSpc>
              <a:spcBef>
                <a:spcPts val="0"/>
              </a:spcBef>
              <a:spcAft>
                <a:spcPts val="0"/>
              </a:spcAft>
              <a:buSzPts val="1100"/>
              <a:buNone/>
            </a:pPr>
            <a:r>
              <a:rPr lang="en" sz="1000"/>
              <a:t>Professor (English and literature professor)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Laura Hollingsworth</a:t>
            </a:r>
            <a:endParaRPr sz="1000"/>
          </a:p>
          <a:p>
            <a:pPr indent="0" lvl="0" marL="0" rtl="0" algn="l">
              <a:lnSpc>
                <a:spcPct val="115000"/>
              </a:lnSpc>
              <a:spcBef>
                <a:spcPts val="0"/>
              </a:spcBef>
              <a:spcAft>
                <a:spcPts val="0"/>
              </a:spcAft>
              <a:buSzPts val="1100"/>
              <a:buNone/>
            </a:pPr>
            <a:r>
              <a:rPr lang="en" sz="1000"/>
              <a:t>Staff (Director of the Quantitative Skills Center) - UWB</a:t>
            </a:r>
            <a:endParaRPr sz="10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 sz="1400"/>
              <a:t>Dani Rowland</a:t>
            </a:r>
            <a:endParaRPr sz="1400"/>
          </a:p>
          <a:p>
            <a:pPr indent="0" lvl="0" marL="0" rtl="0" algn="l">
              <a:lnSpc>
                <a:spcPct val="115000"/>
              </a:lnSpc>
              <a:spcBef>
                <a:spcPts val="0"/>
              </a:spcBef>
              <a:spcAft>
                <a:spcPts val="0"/>
              </a:spcAft>
              <a:buSzPts val="1100"/>
              <a:buNone/>
            </a:pPr>
            <a:r>
              <a:rPr lang="en" sz="1000"/>
              <a:t>Staff (American and Ethnic Studies Librarian)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Todd Conaway</a:t>
            </a:r>
            <a:endParaRPr sz="1000"/>
          </a:p>
          <a:p>
            <a:pPr indent="0" lvl="0" marL="0" rtl="0" algn="l">
              <a:lnSpc>
                <a:spcPct val="115000"/>
              </a:lnSpc>
              <a:spcBef>
                <a:spcPts val="0"/>
              </a:spcBef>
              <a:spcAft>
                <a:spcPts val="0"/>
              </a:spcAft>
              <a:buSzPts val="1100"/>
              <a:buNone/>
            </a:pPr>
            <a:r>
              <a:rPr lang="en" sz="1000"/>
              <a:t>Staff (Instructional Designer)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Greg Nelson</a:t>
            </a:r>
            <a:endParaRPr sz="1000"/>
          </a:p>
          <a:p>
            <a:pPr indent="0" lvl="0" marL="0" rtl="0" algn="l">
              <a:lnSpc>
                <a:spcPct val="115000"/>
              </a:lnSpc>
              <a:spcBef>
                <a:spcPts val="0"/>
              </a:spcBef>
              <a:spcAft>
                <a:spcPts val="0"/>
              </a:spcAft>
              <a:buSzPts val="1100"/>
              <a:buNone/>
            </a:pPr>
            <a:r>
              <a:rPr lang="en" sz="1000"/>
              <a:t>Professor (Assistant professor of computer science) -U Maine</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Erik Echols</a:t>
            </a:r>
            <a:endParaRPr sz="1000"/>
          </a:p>
          <a:p>
            <a:pPr indent="0" lvl="0" marL="0" rtl="0" algn="l">
              <a:lnSpc>
                <a:spcPct val="115000"/>
              </a:lnSpc>
              <a:spcBef>
                <a:spcPts val="0"/>
              </a:spcBef>
              <a:spcAft>
                <a:spcPts val="0"/>
              </a:spcAft>
              <a:buSzPts val="1100"/>
              <a:buNone/>
            </a:pPr>
            <a:r>
              <a:rPr lang="en" sz="1000"/>
              <a:t>Staff (Director Writing and Communication Center)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Jared Reimer</a:t>
            </a:r>
            <a:endParaRPr sz="1000"/>
          </a:p>
          <a:p>
            <a:pPr indent="0" lvl="0" marL="0" rtl="0" algn="l">
              <a:lnSpc>
                <a:spcPct val="115000"/>
              </a:lnSpc>
              <a:spcBef>
                <a:spcPts val="0"/>
              </a:spcBef>
              <a:spcAft>
                <a:spcPts val="0"/>
              </a:spcAft>
              <a:buSzPts val="1100"/>
              <a:buNone/>
            </a:pPr>
            <a:r>
              <a:rPr lang="en" sz="1000"/>
              <a:t>Staff (Lead AI Architect at UW)</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Kim Swensen</a:t>
            </a:r>
            <a:endParaRPr sz="1000"/>
          </a:p>
          <a:p>
            <a:pPr indent="0" lvl="0" marL="0" rtl="0" algn="l">
              <a:lnSpc>
                <a:spcPct val="115000"/>
              </a:lnSpc>
              <a:spcBef>
                <a:spcPts val="0"/>
              </a:spcBef>
              <a:spcAft>
                <a:spcPts val="0"/>
              </a:spcAft>
              <a:buSzPts val="1100"/>
              <a:buNone/>
            </a:pPr>
            <a:r>
              <a:rPr lang="en" sz="1000"/>
              <a:t>Project sponsor (not analyzing as an interviewee)</a:t>
            </a:r>
            <a:endParaRPr sz="10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5888bebfda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35888bebfda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Interviewee List: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Je Salvador</a:t>
            </a:r>
            <a:endParaRPr/>
          </a:p>
          <a:p>
            <a:pPr indent="0" lvl="0" marL="0" rtl="0" algn="l">
              <a:lnSpc>
                <a:spcPct val="115000"/>
              </a:lnSpc>
              <a:spcBef>
                <a:spcPts val="0"/>
              </a:spcBef>
              <a:spcAft>
                <a:spcPts val="0"/>
              </a:spcAft>
              <a:buSzPts val="1100"/>
              <a:buNone/>
            </a:pPr>
            <a:r>
              <a:rPr lang="en" sz="1000"/>
              <a:t>Staff (Research and instruction Libarian)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May Lin</a:t>
            </a:r>
            <a:endParaRPr sz="1000"/>
          </a:p>
          <a:p>
            <a:pPr indent="0" lvl="0" marL="0" rtl="0" algn="l">
              <a:lnSpc>
                <a:spcPct val="115000"/>
              </a:lnSpc>
              <a:spcBef>
                <a:spcPts val="0"/>
              </a:spcBef>
              <a:spcAft>
                <a:spcPts val="0"/>
              </a:spcAft>
              <a:buSzPts val="1100"/>
              <a:buNone/>
            </a:pPr>
            <a:r>
              <a:rPr lang="en" sz="1000"/>
              <a:t>Professor (English and literature professor)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Laura Hollingsworth</a:t>
            </a:r>
            <a:endParaRPr sz="1000"/>
          </a:p>
          <a:p>
            <a:pPr indent="0" lvl="0" marL="0" rtl="0" algn="l">
              <a:lnSpc>
                <a:spcPct val="115000"/>
              </a:lnSpc>
              <a:spcBef>
                <a:spcPts val="0"/>
              </a:spcBef>
              <a:spcAft>
                <a:spcPts val="0"/>
              </a:spcAft>
              <a:buSzPts val="1100"/>
              <a:buNone/>
            </a:pPr>
            <a:r>
              <a:rPr lang="en" sz="1000"/>
              <a:t>Staff (Director of the Quantitative Skills Center) - UWB</a:t>
            </a:r>
            <a:endParaRPr sz="10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 sz="1400"/>
              <a:t>Dani Rowland</a:t>
            </a:r>
            <a:endParaRPr sz="1400"/>
          </a:p>
          <a:p>
            <a:pPr indent="0" lvl="0" marL="0" rtl="0" algn="l">
              <a:lnSpc>
                <a:spcPct val="115000"/>
              </a:lnSpc>
              <a:spcBef>
                <a:spcPts val="0"/>
              </a:spcBef>
              <a:spcAft>
                <a:spcPts val="0"/>
              </a:spcAft>
              <a:buSzPts val="1100"/>
              <a:buNone/>
            </a:pPr>
            <a:r>
              <a:rPr lang="en" sz="1000"/>
              <a:t>Staff (American and Ethnic Studies Librarian)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Todd Conaway</a:t>
            </a:r>
            <a:endParaRPr sz="1000"/>
          </a:p>
          <a:p>
            <a:pPr indent="0" lvl="0" marL="0" rtl="0" algn="l">
              <a:lnSpc>
                <a:spcPct val="115000"/>
              </a:lnSpc>
              <a:spcBef>
                <a:spcPts val="0"/>
              </a:spcBef>
              <a:spcAft>
                <a:spcPts val="0"/>
              </a:spcAft>
              <a:buSzPts val="1100"/>
              <a:buNone/>
            </a:pPr>
            <a:r>
              <a:rPr lang="en" sz="1000"/>
              <a:t>Staff (Instructional Designer)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Greg Nelson</a:t>
            </a:r>
            <a:endParaRPr sz="1000"/>
          </a:p>
          <a:p>
            <a:pPr indent="0" lvl="0" marL="0" rtl="0" algn="l">
              <a:lnSpc>
                <a:spcPct val="115000"/>
              </a:lnSpc>
              <a:spcBef>
                <a:spcPts val="0"/>
              </a:spcBef>
              <a:spcAft>
                <a:spcPts val="0"/>
              </a:spcAft>
              <a:buSzPts val="1100"/>
              <a:buNone/>
            </a:pPr>
            <a:r>
              <a:rPr lang="en" sz="1000"/>
              <a:t>Professor (Assistant professor of computer science) -U Maine</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Erik Echols</a:t>
            </a:r>
            <a:endParaRPr sz="1000"/>
          </a:p>
          <a:p>
            <a:pPr indent="0" lvl="0" marL="0" rtl="0" algn="l">
              <a:lnSpc>
                <a:spcPct val="115000"/>
              </a:lnSpc>
              <a:spcBef>
                <a:spcPts val="0"/>
              </a:spcBef>
              <a:spcAft>
                <a:spcPts val="0"/>
              </a:spcAft>
              <a:buSzPts val="1100"/>
              <a:buNone/>
            </a:pPr>
            <a:r>
              <a:rPr lang="en" sz="1000"/>
              <a:t>Staff (Director Writing and Communication Center)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Jared Reimer</a:t>
            </a:r>
            <a:endParaRPr sz="1000"/>
          </a:p>
          <a:p>
            <a:pPr indent="0" lvl="0" marL="0" rtl="0" algn="l">
              <a:lnSpc>
                <a:spcPct val="115000"/>
              </a:lnSpc>
              <a:spcBef>
                <a:spcPts val="0"/>
              </a:spcBef>
              <a:spcAft>
                <a:spcPts val="0"/>
              </a:spcAft>
              <a:buSzPts val="1100"/>
              <a:buNone/>
            </a:pPr>
            <a:r>
              <a:rPr lang="en" sz="1000"/>
              <a:t>Staff (Lead AI Architect at UW)</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Kim Swensen</a:t>
            </a:r>
            <a:endParaRPr sz="1000"/>
          </a:p>
          <a:p>
            <a:pPr indent="0" lvl="0" marL="0" rtl="0" algn="l">
              <a:lnSpc>
                <a:spcPct val="115000"/>
              </a:lnSpc>
              <a:spcBef>
                <a:spcPts val="0"/>
              </a:spcBef>
              <a:spcAft>
                <a:spcPts val="0"/>
              </a:spcAft>
              <a:buSzPts val="1100"/>
              <a:buNone/>
            </a:pPr>
            <a:r>
              <a:rPr lang="en" sz="1000"/>
              <a:t>Project sponsor (not analyzing as an interviewee)</a:t>
            </a:r>
            <a:endParaRPr sz="10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5888bebfda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g35888bebfda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5888bebfda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g35888bebfda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5adc680255_2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548" name="Google Shape;548;g35adc680255_2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5adc680255_17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35adc680255_17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5ac3ab447a_1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35ac3ab447a_1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Interviewee List: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Je Salvador</a:t>
            </a:r>
            <a:endParaRPr/>
          </a:p>
          <a:p>
            <a:pPr indent="0" lvl="0" marL="0" rtl="0" algn="l">
              <a:lnSpc>
                <a:spcPct val="115000"/>
              </a:lnSpc>
              <a:spcBef>
                <a:spcPts val="0"/>
              </a:spcBef>
              <a:spcAft>
                <a:spcPts val="0"/>
              </a:spcAft>
              <a:buSzPts val="1100"/>
              <a:buNone/>
            </a:pPr>
            <a:r>
              <a:rPr lang="en" sz="1000"/>
              <a:t>Staff (Research and instruction Libarian)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May Lin</a:t>
            </a:r>
            <a:endParaRPr sz="1000"/>
          </a:p>
          <a:p>
            <a:pPr indent="0" lvl="0" marL="0" rtl="0" algn="l">
              <a:lnSpc>
                <a:spcPct val="115000"/>
              </a:lnSpc>
              <a:spcBef>
                <a:spcPts val="0"/>
              </a:spcBef>
              <a:spcAft>
                <a:spcPts val="0"/>
              </a:spcAft>
              <a:buSzPts val="1100"/>
              <a:buNone/>
            </a:pPr>
            <a:r>
              <a:rPr lang="en" sz="1000"/>
              <a:t>Professor (English and literature professor)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Laura Hollingsworth</a:t>
            </a:r>
            <a:endParaRPr sz="1000"/>
          </a:p>
          <a:p>
            <a:pPr indent="0" lvl="0" marL="0" rtl="0" algn="l">
              <a:lnSpc>
                <a:spcPct val="115000"/>
              </a:lnSpc>
              <a:spcBef>
                <a:spcPts val="0"/>
              </a:spcBef>
              <a:spcAft>
                <a:spcPts val="0"/>
              </a:spcAft>
              <a:buSzPts val="1100"/>
              <a:buNone/>
            </a:pPr>
            <a:r>
              <a:rPr lang="en" sz="1000"/>
              <a:t>Staff (Director of the Quantitative Skills Center) - UWB</a:t>
            </a:r>
            <a:endParaRPr sz="10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 sz="1400"/>
              <a:t>Dani Rowland</a:t>
            </a:r>
            <a:endParaRPr sz="1400"/>
          </a:p>
          <a:p>
            <a:pPr indent="0" lvl="0" marL="0" rtl="0" algn="l">
              <a:lnSpc>
                <a:spcPct val="115000"/>
              </a:lnSpc>
              <a:spcBef>
                <a:spcPts val="0"/>
              </a:spcBef>
              <a:spcAft>
                <a:spcPts val="0"/>
              </a:spcAft>
              <a:buSzPts val="1100"/>
              <a:buNone/>
            </a:pPr>
            <a:r>
              <a:rPr lang="en" sz="1000"/>
              <a:t>Staff (American and Ethnic Studies Librarian) - UWB/Cascadia</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Todd Conaway</a:t>
            </a:r>
            <a:endParaRPr sz="1000"/>
          </a:p>
          <a:p>
            <a:pPr indent="0" lvl="0" marL="0" rtl="0" algn="l">
              <a:lnSpc>
                <a:spcPct val="115000"/>
              </a:lnSpc>
              <a:spcBef>
                <a:spcPts val="0"/>
              </a:spcBef>
              <a:spcAft>
                <a:spcPts val="0"/>
              </a:spcAft>
              <a:buSzPts val="1100"/>
              <a:buNone/>
            </a:pPr>
            <a:r>
              <a:rPr lang="en" sz="1000"/>
              <a:t>Staff (Instructional Designer)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Greg Nelson</a:t>
            </a:r>
            <a:endParaRPr sz="1000"/>
          </a:p>
          <a:p>
            <a:pPr indent="0" lvl="0" marL="0" rtl="0" algn="l">
              <a:lnSpc>
                <a:spcPct val="115000"/>
              </a:lnSpc>
              <a:spcBef>
                <a:spcPts val="0"/>
              </a:spcBef>
              <a:spcAft>
                <a:spcPts val="0"/>
              </a:spcAft>
              <a:buSzPts val="1100"/>
              <a:buNone/>
            </a:pPr>
            <a:r>
              <a:rPr lang="en" sz="1000"/>
              <a:t>Professor (Assistant professor of computer science) -U Maine</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Erik Echols</a:t>
            </a:r>
            <a:endParaRPr sz="1000"/>
          </a:p>
          <a:p>
            <a:pPr indent="0" lvl="0" marL="0" rtl="0" algn="l">
              <a:lnSpc>
                <a:spcPct val="115000"/>
              </a:lnSpc>
              <a:spcBef>
                <a:spcPts val="0"/>
              </a:spcBef>
              <a:spcAft>
                <a:spcPts val="0"/>
              </a:spcAft>
              <a:buSzPts val="1100"/>
              <a:buNone/>
            </a:pPr>
            <a:r>
              <a:rPr lang="en" sz="1000"/>
              <a:t>Staff (Director Writing and Communication Center) - UWB</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Jared Reimer</a:t>
            </a:r>
            <a:endParaRPr sz="1000"/>
          </a:p>
          <a:p>
            <a:pPr indent="0" lvl="0" marL="0" rtl="0" algn="l">
              <a:lnSpc>
                <a:spcPct val="115000"/>
              </a:lnSpc>
              <a:spcBef>
                <a:spcPts val="0"/>
              </a:spcBef>
              <a:spcAft>
                <a:spcPts val="0"/>
              </a:spcAft>
              <a:buSzPts val="1100"/>
              <a:buNone/>
            </a:pPr>
            <a:r>
              <a:rPr lang="en" sz="1000"/>
              <a:t>Staff (Lead AI Architect at UW)</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 sz="1000"/>
              <a:t>Kim Swensen</a:t>
            </a:r>
            <a:endParaRPr sz="1000"/>
          </a:p>
          <a:p>
            <a:pPr indent="0" lvl="0" marL="0" rtl="0" algn="l">
              <a:lnSpc>
                <a:spcPct val="115000"/>
              </a:lnSpc>
              <a:spcBef>
                <a:spcPts val="0"/>
              </a:spcBef>
              <a:spcAft>
                <a:spcPts val="0"/>
              </a:spcAft>
              <a:buSzPts val="1100"/>
              <a:buNone/>
            </a:pPr>
            <a:r>
              <a:rPr lang="en" sz="1000"/>
              <a:t>Project sponsor (not analyzing as an interviewee)</a:t>
            </a:r>
            <a:endParaRPr sz="10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9312cf11f_2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195" name="Google Shape;195;g359312cf11f_2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abbfdf154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05" name="Google Shape;205;g35abbfdf154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abbfdf154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14" name="Google Shape;214;g35abbfdf154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abbfdf154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22" name="Google Shape;222;g35abbfdf154_0_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9312cf11f_2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Research question / Motivation for this study</a:t>
            </a:r>
            <a:endParaRPr sz="1000"/>
          </a:p>
          <a:p>
            <a:pPr indent="0" lvl="0" marL="0" rtl="0" algn="l">
              <a:lnSpc>
                <a:spcPct val="115000"/>
              </a:lnSpc>
              <a:spcBef>
                <a:spcPts val="0"/>
              </a:spcBef>
              <a:spcAft>
                <a:spcPts val="0"/>
              </a:spcAft>
              <a:buNone/>
            </a:pPr>
            <a:r>
              <a:rPr lang="en" sz="1000"/>
              <a:t>Related Research</a:t>
            </a:r>
            <a:endParaRPr sz="1000"/>
          </a:p>
          <a:p>
            <a:pPr indent="0" lvl="0" marL="0" rtl="0" algn="l">
              <a:lnSpc>
                <a:spcPct val="115000"/>
              </a:lnSpc>
              <a:spcBef>
                <a:spcPts val="0"/>
              </a:spcBef>
              <a:spcAft>
                <a:spcPts val="0"/>
              </a:spcAft>
              <a:buNone/>
            </a:pPr>
            <a:r>
              <a:rPr lang="en" sz="1000"/>
              <a:t>Our methodology</a:t>
            </a:r>
            <a:endParaRPr sz="1000"/>
          </a:p>
          <a:p>
            <a:pPr indent="0" lvl="0" marL="0" rtl="0" algn="l">
              <a:lnSpc>
                <a:spcPct val="115000"/>
              </a:lnSpc>
              <a:spcBef>
                <a:spcPts val="0"/>
              </a:spcBef>
              <a:spcAft>
                <a:spcPts val="0"/>
              </a:spcAft>
              <a:buNone/>
            </a:pPr>
            <a:r>
              <a:rPr lang="en" sz="1000"/>
              <a:t>Interviewers reflections on the interviews: what went well, what didn't go well, what we might do differently next time</a:t>
            </a:r>
            <a:endParaRPr sz="1000"/>
          </a:p>
          <a:p>
            <a:pPr indent="0" lvl="0" marL="0" rtl="0" algn="l">
              <a:lnSpc>
                <a:spcPct val="115000"/>
              </a:lnSpc>
              <a:spcBef>
                <a:spcPts val="0"/>
              </a:spcBef>
              <a:spcAft>
                <a:spcPts val="0"/>
              </a:spcAft>
              <a:buNone/>
            </a:pPr>
            <a:r>
              <a:rPr lang="en" sz="1000"/>
              <a:t>Range of prior experience with AI outside of school</a:t>
            </a:r>
            <a:endParaRPr sz="1000"/>
          </a:p>
          <a:p>
            <a:pPr indent="0" lvl="0" marL="0" rtl="0" algn="l">
              <a:lnSpc>
                <a:spcPct val="115000"/>
              </a:lnSpc>
              <a:spcBef>
                <a:spcPts val="0"/>
              </a:spcBef>
              <a:spcAft>
                <a:spcPts val="0"/>
              </a:spcAft>
              <a:buNone/>
            </a:pPr>
            <a:r>
              <a:rPr lang="en" sz="1000"/>
              <a:t>Range of prior experience with AI in prior coursework (activities, tools, topics, courses)</a:t>
            </a:r>
            <a:endParaRPr sz="1000"/>
          </a:p>
          <a:p>
            <a:pPr indent="0" lvl="0" marL="0" rtl="0" algn="l">
              <a:lnSpc>
                <a:spcPct val="115000"/>
              </a:lnSpc>
              <a:spcBef>
                <a:spcPts val="0"/>
              </a:spcBef>
              <a:spcAft>
                <a:spcPts val="0"/>
              </a:spcAft>
              <a:buNone/>
            </a:pPr>
            <a:r>
              <a:rPr lang="en" sz="1000"/>
              <a:t>Experience with specific AI technologies (outside school, in prior course work, for Dr. Tony's assignments - account for all mentions of specific tech and what nuances we can glean about differences in use between them or patterns of usage across them)</a:t>
            </a:r>
            <a:endParaRPr sz="1000"/>
          </a:p>
          <a:p>
            <a:pPr indent="0" lvl="0" marL="0" rtl="0" algn="l">
              <a:lnSpc>
                <a:spcPct val="115000"/>
              </a:lnSpc>
              <a:spcBef>
                <a:spcPts val="0"/>
              </a:spcBef>
              <a:spcAft>
                <a:spcPts val="0"/>
              </a:spcAft>
              <a:buNone/>
            </a:pPr>
            <a:r>
              <a:rPr lang="en" sz="1000"/>
              <a:t>Range of attitudes about AI use in prior coursework (helpful / not helpful)</a:t>
            </a:r>
            <a:endParaRPr sz="1000"/>
          </a:p>
          <a:p>
            <a:pPr indent="0" lvl="0" marL="0" rtl="0" algn="l">
              <a:lnSpc>
                <a:spcPct val="115000"/>
              </a:lnSpc>
              <a:spcBef>
                <a:spcPts val="0"/>
              </a:spcBef>
              <a:spcAft>
                <a:spcPts val="0"/>
              </a:spcAft>
              <a:buNone/>
            </a:pPr>
            <a:r>
              <a:rPr lang="en" sz="1000">
                <a:solidFill>
                  <a:srgbClr val="FFFFFF"/>
                </a:solidFill>
              </a:rPr>
              <a:t>Confidence as a writer prior to Dr. Tony's assignment</a:t>
            </a:r>
            <a:endParaRPr sz="1000">
              <a:solidFill>
                <a:srgbClr val="FFFFFF"/>
              </a:solidFill>
            </a:endParaRPr>
          </a:p>
          <a:p>
            <a:pPr indent="0" lvl="0" marL="0" rtl="0" algn="l">
              <a:lnSpc>
                <a:spcPct val="115000"/>
              </a:lnSpc>
              <a:spcBef>
                <a:spcPts val="0"/>
              </a:spcBef>
              <a:spcAft>
                <a:spcPts val="0"/>
              </a:spcAft>
              <a:buNone/>
            </a:pPr>
            <a:r>
              <a:rPr lang="en" sz="1000"/>
              <a:t>Prior experience using AI for writing</a:t>
            </a:r>
            <a:endParaRPr sz="1000"/>
          </a:p>
          <a:p>
            <a:pPr indent="0" lvl="0" marL="0" rtl="0" algn="l">
              <a:lnSpc>
                <a:spcPct val="115000"/>
              </a:lnSpc>
              <a:spcBef>
                <a:spcPts val="0"/>
              </a:spcBef>
              <a:spcAft>
                <a:spcPts val="0"/>
              </a:spcAft>
              <a:buNone/>
            </a:pPr>
            <a:r>
              <a:rPr lang="en" sz="1000"/>
              <a:t>First Impresssions of [actual assignment name or our name for the assignment]</a:t>
            </a:r>
            <a:endParaRPr sz="1000"/>
          </a:p>
          <a:p>
            <a:pPr indent="0" lvl="0" marL="0" rtl="0" algn="l">
              <a:lnSpc>
                <a:spcPct val="115000"/>
              </a:lnSpc>
              <a:spcBef>
                <a:spcPts val="0"/>
              </a:spcBef>
              <a:spcAft>
                <a:spcPts val="0"/>
              </a:spcAft>
              <a:buNone/>
            </a:pPr>
            <a:r>
              <a:rPr lang="en" sz="1000"/>
              <a:t>What was challenging about the assignment</a:t>
            </a:r>
            <a:endParaRPr sz="1000"/>
          </a:p>
          <a:p>
            <a:pPr indent="0" lvl="0" marL="0" rtl="0" algn="l">
              <a:lnSpc>
                <a:spcPct val="115000"/>
              </a:lnSpc>
              <a:spcBef>
                <a:spcPts val="0"/>
              </a:spcBef>
              <a:spcAft>
                <a:spcPts val="0"/>
              </a:spcAft>
              <a:buNone/>
            </a:pPr>
            <a:r>
              <a:rPr lang="en" sz="1000"/>
              <a:t>How does the assignment compare? [for those with prior experience] different/the same</a:t>
            </a:r>
            <a:endParaRPr sz="1000"/>
          </a:p>
          <a:p>
            <a:pPr indent="0" lvl="0" marL="0" rtl="0" algn="l">
              <a:lnSpc>
                <a:spcPct val="115000"/>
              </a:lnSpc>
              <a:spcBef>
                <a:spcPts val="0"/>
              </a:spcBef>
              <a:spcAft>
                <a:spcPts val="0"/>
              </a:spcAft>
              <a:buNone/>
            </a:pPr>
            <a:r>
              <a:rPr lang="en" sz="1000"/>
              <a:t>How does the assignment compare? [for those speculating]</a:t>
            </a:r>
            <a:endParaRPr sz="1000"/>
          </a:p>
          <a:p>
            <a:pPr indent="0" lvl="0" marL="0" rtl="0" algn="l">
              <a:lnSpc>
                <a:spcPct val="115000"/>
              </a:lnSpc>
              <a:spcBef>
                <a:spcPts val="0"/>
              </a:spcBef>
              <a:spcAft>
                <a:spcPts val="0"/>
              </a:spcAft>
              <a:buNone/>
            </a:pPr>
            <a:r>
              <a:rPr lang="en" sz="1000"/>
              <a:t>Anything you would change about the assignment?</a:t>
            </a:r>
            <a:endParaRPr sz="1000"/>
          </a:p>
          <a:p>
            <a:pPr indent="0" lvl="0" marL="0" rtl="0" algn="l">
              <a:lnSpc>
                <a:spcPct val="115000"/>
              </a:lnSpc>
              <a:spcBef>
                <a:spcPts val="0"/>
              </a:spcBef>
              <a:spcAft>
                <a:spcPts val="0"/>
              </a:spcAft>
              <a:buNone/>
            </a:pPr>
            <a:r>
              <a:rPr lang="en" sz="1000"/>
              <a:t>Has the assignment helped you improve as a writer? [helpful, not helpful, not sure]</a:t>
            </a:r>
            <a:endParaRPr sz="1000"/>
          </a:p>
          <a:p>
            <a:pPr indent="0" lvl="0" marL="0" rtl="0" algn="l">
              <a:lnSpc>
                <a:spcPct val="115000"/>
              </a:lnSpc>
              <a:spcBef>
                <a:spcPts val="0"/>
              </a:spcBef>
              <a:spcAft>
                <a:spcPts val="0"/>
              </a:spcAft>
              <a:buNone/>
            </a:pPr>
            <a:r>
              <a:rPr lang="en" sz="1000"/>
              <a:t>Did the assigment change your ideas about AI?</a:t>
            </a:r>
            <a:endParaRPr sz="1000"/>
          </a:p>
          <a:p>
            <a:pPr indent="0" lvl="0" marL="0" rtl="0" algn="l">
              <a:lnSpc>
                <a:spcPct val="115000"/>
              </a:lnSpc>
              <a:spcBef>
                <a:spcPts val="0"/>
              </a:spcBef>
              <a:spcAft>
                <a:spcPts val="0"/>
              </a:spcAft>
              <a:buNone/>
            </a:pPr>
            <a:r>
              <a:rPr lang="en" sz="1000"/>
              <a:t>As a UWB student, in terms of teaching and learning with AI, is there anything that you would like them to know or be thinking about ?</a:t>
            </a:r>
            <a:endParaRPr sz="1000"/>
          </a:p>
          <a:p>
            <a:pPr indent="0" lvl="0" marL="0" rtl="0" algn="l">
              <a:lnSpc>
                <a:spcPct val="115000"/>
              </a:lnSpc>
              <a:spcBef>
                <a:spcPts val="0"/>
              </a:spcBef>
              <a:spcAft>
                <a:spcPts val="0"/>
              </a:spcAft>
              <a:buNone/>
            </a:pPr>
            <a:r>
              <a:rPr lang="en" sz="1000"/>
              <a:t>Anything else?</a:t>
            </a:r>
            <a:endParaRPr sz="1000"/>
          </a:p>
          <a:p>
            <a:pPr indent="0" lvl="0" marL="0" rtl="0" algn="l">
              <a:lnSpc>
                <a:spcPct val="115000"/>
              </a:lnSpc>
              <a:spcBef>
                <a:spcPts val="0"/>
              </a:spcBef>
              <a:spcAft>
                <a:spcPts val="0"/>
              </a:spcAft>
              <a:buNone/>
            </a:pPr>
            <a:r>
              <a:rPr lang="en" sz="1000"/>
              <a:t>Interviewers' reflections directly after the interviews: Surprises</a:t>
            </a:r>
            <a:endParaRPr sz="1000"/>
          </a:p>
          <a:p>
            <a:pPr indent="0" lvl="0" marL="0" rtl="0" algn="l">
              <a:lnSpc>
                <a:spcPct val="115000"/>
              </a:lnSpc>
              <a:spcBef>
                <a:spcPts val="0"/>
              </a:spcBef>
              <a:spcAft>
                <a:spcPts val="0"/>
              </a:spcAft>
              <a:buNone/>
            </a:pPr>
            <a:r>
              <a:rPr lang="en" sz="1000"/>
              <a:t>Open Discussion</a:t>
            </a:r>
            <a:endParaRPr sz="1000"/>
          </a:p>
          <a:p>
            <a:pPr indent="0" lvl="0" marL="0" rtl="0" algn="l">
              <a:lnSpc>
                <a:spcPct val="115000"/>
              </a:lnSpc>
              <a:spcBef>
                <a:spcPts val="0"/>
              </a:spcBef>
              <a:spcAft>
                <a:spcPts val="0"/>
              </a:spcAft>
              <a:buNone/>
            </a:pPr>
            <a:r>
              <a:rPr lang="en" sz="1000"/>
              <a:t>Possible Next Steps</a:t>
            </a:r>
            <a:endParaRPr sz="1000"/>
          </a:p>
          <a:p>
            <a:pPr indent="0" lvl="0" marL="0" rtl="0" algn="l">
              <a:lnSpc>
                <a:spcPct val="100000"/>
              </a:lnSpc>
              <a:spcBef>
                <a:spcPts val="0"/>
              </a:spcBef>
              <a:spcAft>
                <a:spcPts val="0"/>
              </a:spcAft>
              <a:buSzPts val="1100"/>
              <a:buNone/>
            </a:pPr>
            <a:r>
              <a:t/>
            </a:r>
            <a:endParaRPr/>
          </a:p>
        </p:txBody>
      </p:sp>
      <p:sp>
        <p:nvSpPr>
          <p:cNvPr id="230" name="Google Shape;230;g359312cf11f_2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51" name="Shape 51"/>
        <p:cNvGrpSpPr/>
        <p:nvPr/>
      </p:nvGrpSpPr>
      <p:grpSpPr>
        <a:xfrm>
          <a:off x="0" y="0"/>
          <a:ext cx="0" cy="0"/>
          <a:chOff x="0" y="0"/>
          <a:chExt cx="0" cy="0"/>
        </a:xfrm>
      </p:grpSpPr>
      <p:sp>
        <p:nvSpPr>
          <p:cNvPr id="52" name="Google Shape;52;p14"/>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480"/>
              </a:spcBef>
              <a:spcAft>
                <a:spcPts val="0"/>
              </a:spcAft>
              <a:buClr>
                <a:schemeClr val="lt2"/>
              </a:buClr>
              <a:buSzPts val="2400"/>
              <a:buFont typeface="Merriweather Sans"/>
              <a:buChar char="&gt;"/>
              <a:defRPr b="1" i="0" sz="2400" u="none" cap="none" strike="noStrike">
                <a:solidFill>
                  <a:schemeClr val="lt2"/>
                </a:solidFill>
                <a:latin typeface="Open Sans"/>
                <a:ea typeface="Open Sans"/>
                <a:cs typeface="Open Sans"/>
                <a:sym typeface="Open Sans"/>
              </a:defRPr>
            </a:lvl1pPr>
            <a:lvl2pPr indent="-355600" lvl="1" marL="914400" marR="0" algn="l">
              <a:lnSpc>
                <a:spcPct val="100000"/>
              </a:lnSpc>
              <a:spcBef>
                <a:spcPts val="400"/>
              </a:spcBef>
              <a:spcAft>
                <a:spcPts val="0"/>
              </a:spcAft>
              <a:buClr>
                <a:schemeClr val="lt2"/>
              </a:buClr>
              <a:buSzPts val="2000"/>
              <a:buFont typeface="Arial"/>
              <a:buChar char="–"/>
              <a:defRPr b="1" i="0" sz="2000" u="none" cap="none" strike="noStrike">
                <a:solidFill>
                  <a:schemeClr val="lt2"/>
                </a:solidFill>
                <a:latin typeface="Open Sans"/>
                <a:ea typeface="Open Sans"/>
                <a:cs typeface="Open Sans"/>
                <a:sym typeface="Open Sans"/>
              </a:defRPr>
            </a:lvl2pPr>
            <a:lvl3pPr indent="-342900" lvl="2" marL="1371600" marR="0" algn="l">
              <a:lnSpc>
                <a:spcPct val="100000"/>
              </a:lnSpc>
              <a:spcBef>
                <a:spcPts val="360"/>
              </a:spcBef>
              <a:spcAft>
                <a:spcPts val="0"/>
              </a:spcAft>
              <a:buClr>
                <a:schemeClr val="lt2"/>
              </a:buClr>
              <a:buSzPts val="1800"/>
              <a:buFont typeface="Merriweather Sans"/>
              <a:buChar char="&gt;"/>
              <a:defRPr b="1" i="0" sz="1800" u="none" cap="none" strike="noStrike">
                <a:solidFill>
                  <a:schemeClr val="lt2"/>
                </a:solidFill>
                <a:latin typeface="Open Sans"/>
                <a:ea typeface="Open Sans"/>
                <a:cs typeface="Open Sans"/>
                <a:sym typeface="Open Sans"/>
              </a:defRPr>
            </a:lvl3pPr>
            <a:lvl4pPr indent="-330200" lvl="3" marL="1828800" marR="0" algn="l">
              <a:lnSpc>
                <a:spcPct val="100000"/>
              </a:lnSpc>
              <a:spcBef>
                <a:spcPts val="320"/>
              </a:spcBef>
              <a:spcAft>
                <a:spcPts val="0"/>
              </a:spcAft>
              <a:buClr>
                <a:schemeClr val="lt2"/>
              </a:buClr>
              <a:buSzPts val="1600"/>
              <a:buFont typeface="Arial"/>
              <a:buChar char="–"/>
              <a:defRPr b="1" i="0" sz="1600" u="none" cap="none" strike="noStrike">
                <a:solidFill>
                  <a:schemeClr val="lt2"/>
                </a:solidFill>
                <a:latin typeface="Open Sans"/>
                <a:ea typeface="Open Sans"/>
                <a:cs typeface="Open Sans"/>
                <a:sym typeface="Open Sans"/>
              </a:defRPr>
            </a:lvl4pPr>
            <a:lvl5pPr indent="-317500" lvl="4" marL="2286000" marR="0" algn="l">
              <a:lnSpc>
                <a:spcPct val="100000"/>
              </a:lnSpc>
              <a:spcBef>
                <a:spcPts val="280"/>
              </a:spcBef>
              <a:spcAft>
                <a:spcPts val="0"/>
              </a:spcAft>
              <a:buClr>
                <a:schemeClr val="lt2"/>
              </a:buClr>
              <a:buSzPts val="1400"/>
              <a:buFont typeface="Merriweather Sans"/>
              <a:buChar char="&gt;"/>
              <a:defRPr b="1" i="0" sz="1400" u="none" cap="none" strike="noStrike">
                <a:solidFill>
                  <a:schemeClr val="lt2"/>
                </a:solidFill>
                <a:latin typeface="Open Sans"/>
                <a:ea typeface="Open Sans"/>
                <a:cs typeface="Open Sans"/>
                <a:sym typeface="Open Sans"/>
              </a:defRPr>
            </a:lvl5pPr>
            <a:lvl6pPr indent="-355600" lvl="5" marL="27432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53" name="Google Shape;53;p14"/>
          <p:cNvSpPr txBox="1"/>
          <p:nvPr>
            <p:ph idx="2" type="body"/>
          </p:nvPr>
        </p:nvSpPr>
        <p:spPr>
          <a:xfrm>
            <a:off x="460375" y="1730667"/>
            <a:ext cx="8184600" cy="4113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48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1pPr>
            <a:lvl2pPr indent="-228600" lvl="1" marL="914400" marR="0" algn="l">
              <a:lnSpc>
                <a:spcPct val="100000"/>
              </a:lnSpc>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algn="l">
              <a:lnSpc>
                <a:spcPct val="100000"/>
              </a:lnSpc>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algn="l">
              <a:lnSpc>
                <a:spcPct val="100000"/>
              </a:lnSpc>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algn="l">
              <a:lnSpc>
                <a:spcPct val="100000"/>
              </a:lnSpc>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id="54" name="Google Shape;54;p14"/>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id="55" name="Google Shape;55;p14"/>
          <p:cNvPicPr preferRelativeResize="0"/>
          <p:nvPr/>
        </p:nvPicPr>
        <p:blipFill rotWithShape="1">
          <a:blip r:embed="rId3">
            <a:alphaModFix/>
          </a:blip>
          <a:srcRect b="0" l="0" r="0" t="0"/>
          <a:stretch/>
        </p:blipFill>
        <p:spPr>
          <a:xfrm>
            <a:off x="4877709" y="4690423"/>
            <a:ext cx="3767327" cy="211393"/>
          </a:xfrm>
          <a:prstGeom prst="rect">
            <a:avLst/>
          </a:prstGeom>
          <a:noFill/>
          <a:ln>
            <a:noFill/>
          </a:ln>
        </p:spPr>
      </p:pic>
      <p:sp>
        <p:nvSpPr>
          <p:cNvPr id="56" name="Google Shape;56;p14"/>
          <p:cNvSpPr txBox="1"/>
          <p:nvPr>
            <p:ph type="title"/>
          </p:nvPr>
        </p:nvSpPr>
        <p:spPr>
          <a:xfrm>
            <a:off x="447923" y="371510"/>
            <a:ext cx="8197200" cy="993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dk1"/>
        </a:solidFill>
      </p:bgPr>
    </p:bg>
    <p:spTree>
      <p:nvGrpSpPr>
        <p:cNvPr id="57" name="Shape 57"/>
        <p:cNvGrpSpPr/>
        <p:nvPr/>
      </p:nvGrpSpPr>
      <p:grpSpPr>
        <a:xfrm>
          <a:off x="0" y="0"/>
          <a:ext cx="0" cy="0"/>
          <a:chOff x="0" y="0"/>
          <a:chExt cx="0" cy="0"/>
        </a:xfrm>
      </p:grpSpPr>
      <p:pic>
        <p:nvPicPr>
          <p:cNvPr descr="UW_W Logo_White.png" id="58" name="Google Shape;58;p15"/>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59" name="Google Shape;59;p15"/>
          <p:cNvPicPr preferRelativeResize="0"/>
          <p:nvPr/>
        </p:nvPicPr>
        <p:blipFill rotWithShape="1">
          <a:blip r:embed="rId3">
            <a:alphaModFix/>
          </a:blip>
          <a:srcRect b="0" l="0" r="0" t="0"/>
          <a:stretch/>
        </p:blipFill>
        <p:spPr>
          <a:xfrm>
            <a:off x="568081" y="4598607"/>
            <a:ext cx="2416275" cy="213486"/>
          </a:xfrm>
          <a:prstGeom prst="rect">
            <a:avLst/>
          </a:prstGeom>
          <a:noFill/>
          <a:ln>
            <a:noFill/>
          </a:ln>
        </p:spPr>
      </p:pic>
      <p:pic>
        <p:nvPicPr>
          <p:cNvPr id="60" name="Google Shape;60;p15"/>
          <p:cNvPicPr preferRelativeResize="0"/>
          <p:nvPr/>
        </p:nvPicPr>
        <p:blipFill rotWithShape="1">
          <a:blip r:embed="rId4">
            <a:alphaModFix/>
          </a:blip>
          <a:srcRect b="0" l="0" r="0" t="0"/>
          <a:stretch/>
        </p:blipFill>
        <p:spPr>
          <a:xfrm>
            <a:off x="568081" y="3426449"/>
            <a:ext cx="1600200" cy="139700"/>
          </a:xfrm>
          <a:prstGeom prst="rect">
            <a:avLst/>
          </a:prstGeom>
          <a:noFill/>
          <a:ln>
            <a:noFill/>
          </a:ln>
        </p:spPr>
      </p:pic>
      <p:sp>
        <p:nvSpPr>
          <p:cNvPr id="61" name="Google Shape;61;p15"/>
          <p:cNvSpPr txBox="1"/>
          <p:nvPr>
            <p:ph type="title"/>
          </p:nvPr>
        </p:nvSpPr>
        <p:spPr>
          <a:xfrm>
            <a:off x="460375" y="644993"/>
            <a:ext cx="6972300" cy="26418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lt2"/>
              </a:buClr>
              <a:buSzPts val="5000"/>
              <a:buFont typeface="Encode Sans Black"/>
              <a:buNone/>
              <a:defRPr b="1" i="0" sz="5000" u="none" cap="none" strike="noStrike">
                <a:solidFill>
                  <a:schemeClr val="lt2"/>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dk1"/>
        </a:solidFill>
      </p:bgPr>
    </p:bg>
    <p:spTree>
      <p:nvGrpSpPr>
        <p:cNvPr id="62" name="Shape 62"/>
        <p:cNvGrpSpPr/>
        <p:nvPr/>
      </p:nvGrpSpPr>
      <p:grpSpPr>
        <a:xfrm>
          <a:off x="0" y="0"/>
          <a:ext cx="0" cy="0"/>
          <a:chOff x="0" y="0"/>
          <a:chExt cx="0" cy="0"/>
        </a:xfrm>
      </p:grpSpPr>
      <p:pic>
        <p:nvPicPr>
          <p:cNvPr descr="UW_W Logo_White.png" id="63" name="Google Shape;63;p16"/>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64" name="Google Shape;64;p16"/>
          <p:cNvPicPr preferRelativeResize="0"/>
          <p:nvPr/>
        </p:nvPicPr>
        <p:blipFill rotWithShape="1">
          <a:blip r:embed="rId3">
            <a:alphaModFix/>
          </a:blip>
          <a:srcRect b="0" l="0" r="0" t="0"/>
          <a:stretch/>
        </p:blipFill>
        <p:spPr>
          <a:xfrm>
            <a:off x="568081" y="4690423"/>
            <a:ext cx="3767327" cy="211393"/>
          </a:xfrm>
          <a:prstGeom prst="rect">
            <a:avLst/>
          </a:prstGeom>
          <a:noFill/>
          <a:ln>
            <a:noFill/>
          </a:ln>
        </p:spPr>
      </p:pic>
      <p:pic>
        <p:nvPicPr>
          <p:cNvPr id="65" name="Google Shape;65;p16"/>
          <p:cNvPicPr preferRelativeResize="0"/>
          <p:nvPr/>
        </p:nvPicPr>
        <p:blipFill rotWithShape="1">
          <a:blip r:embed="rId4">
            <a:alphaModFix/>
          </a:blip>
          <a:srcRect b="0" l="0" r="0" t="0"/>
          <a:stretch/>
        </p:blipFill>
        <p:spPr>
          <a:xfrm>
            <a:off x="568081" y="3426449"/>
            <a:ext cx="1600200" cy="139700"/>
          </a:xfrm>
          <a:prstGeom prst="rect">
            <a:avLst/>
          </a:prstGeom>
          <a:noFill/>
          <a:ln>
            <a:noFill/>
          </a:ln>
        </p:spPr>
      </p:pic>
      <p:sp>
        <p:nvSpPr>
          <p:cNvPr id="66" name="Google Shape;66;p16"/>
          <p:cNvSpPr txBox="1"/>
          <p:nvPr>
            <p:ph type="title"/>
          </p:nvPr>
        </p:nvSpPr>
        <p:spPr>
          <a:xfrm>
            <a:off x="460375" y="644993"/>
            <a:ext cx="7023600" cy="26418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lt2"/>
              </a:buClr>
              <a:buSzPts val="5000"/>
              <a:buFont typeface="Encode Sans Black"/>
              <a:buNone/>
              <a:defRPr b="1" i="0" sz="5000" u="none" cap="none" strike="noStrike">
                <a:solidFill>
                  <a:schemeClr val="lt2"/>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bg>
      <p:bgPr>
        <a:solidFill>
          <a:schemeClr val="dk1"/>
        </a:solidFill>
      </p:bgPr>
    </p:bg>
    <p:spTree>
      <p:nvGrpSpPr>
        <p:cNvPr id="67" name="Shape 67"/>
        <p:cNvGrpSpPr/>
        <p:nvPr/>
      </p:nvGrpSpPr>
      <p:grpSpPr>
        <a:xfrm>
          <a:off x="0" y="0"/>
          <a:ext cx="0" cy="0"/>
          <a:chOff x="0" y="0"/>
          <a:chExt cx="0" cy="0"/>
        </a:xfrm>
      </p:grpSpPr>
      <p:sp>
        <p:nvSpPr>
          <p:cNvPr id="68" name="Google Shape;68;p17"/>
          <p:cNvSpPr txBox="1"/>
          <p:nvPr>
            <p:ph idx="1" type="body"/>
          </p:nvPr>
        </p:nvSpPr>
        <p:spPr>
          <a:xfrm>
            <a:off x="447923" y="1730667"/>
            <a:ext cx="8197200" cy="2365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480"/>
              </a:spcBef>
              <a:spcAft>
                <a:spcPts val="0"/>
              </a:spcAft>
              <a:buClr>
                <a:schemeClr val="lt2"/>
              </a:buClr>
              <a:buSzPts val="2400"/>
              <a:buFont typeface="Merriweather Sans"/>
              <a:buChar char="&gt;"/>
              <a:defRPr b="1" i="0" sz="2400" u="none" cap="none" strike="noStrike">
                <a:solidFill>
                  <a:schemeClr val="lt2"/>
                </a:solidFill>
                <a:latin typeface="Open Sans"/>
                <a:ea typeface="Open Sans"/>
                <a:cs typeface="Open Sans"/>
                <a:sym typeface="Open Sans"/>
              </a:defRPr>
            </a:lvl1pPr>
            <a:lvl2pPr indent="-355600" lvl="1" marL="914400" marR="0" algn="l">
              <a:lnSpc>
                <a:spcPct val="100000"/>
              </a:lnSpc>
              <a:spcBef>
                <a:spcPts val="400"/>
              </a:spcBef>
              <a:spcAft>
                <a:spcPts val="0"/>
              </a:spcAft>
              <a:buClr>
                <a:schemeClr val="lt2"/>
              </a:buClr>
              <a:buSzPts val="2000"/>
              <a:buFont typeface="Arial"/>
              <a:buChar char="–"/>
              <a:defRPr b="1" i="0" sz="2000" u="none" cap="none" strike="noStrike">
                <a:solidFill>
                  <a:schemeClr val="lt2"/>
                </a:solidFill>
                <a:latin typeface="Open Sans"/>
                <a:ea typeface="Open Sans"/>
                <a:cs typeface="Open Sans"/>
                <a:sym typeface="Open Sans"/>
              </a:defRPr>
            </a:lvl2pPr>
            <a:lvl3pPr indent="-342900" lvl="2" marL="1371600" marR="0" algn="l">
              <a:lnSpc>
                <a:spcPct val="100000"/>
              </a:lnSpc>
              <a:spcBef>
                <a:spcPts val="360"/>
              </a:spcBef>
              <a:spcAft>
                <a:spcPts val="0"/>
              </a:spcAft>
              <a:buClr>
                <a:schemeClr val="lt2"/>
              </a:buClr>
              <a:buSzPts val="1800"/>
              <a:buFont typeface="Merriweather Sans"/>
              <a:buChar char="&gt;"/>
              <a:defRPr b="1" i="0" sz="1800" u="none" cap="none" strike="noStrike">
                <a:solidFill>
                  <a:schemeClr val="lt2"/>
                </a:solidFill>
                <a:latin typeface="Open Sans"/>
                <a:ea typeface="Open Sans"/>
                <a:cs typeface="Open Sans"/>
                <a:sym typeface="Open Sans"/>
              </a:defRPr>
            </a:lvl3pPr>
            <a:lvl4pPr indent="-330200" lvl="3" marL="1828800" marR="0" algn="l">
              <a:lnSpc>
                <a:spcPct val="100000"/>
              </a:lnSpc>
              <a:spcBef>
                <a:spcPts val="320"/>
              </a:spcBef>
              <a:spcAft>
                <a:spcPts val="0"/>
              </a:spcAft>
              <a:buClr>
                <a:schemeClr val="lt2"/>
              </a:buClr>
              <a:buSzPts val="1600"/>
              <a:buFont typeface="Arial"/>
              <a:buChar char="–"/>
              <a:defRPr b="1" i="0" sz="1600" u="none" cap="none" strike="noStrike">
                <a:solidFill>
                  <a:schemeClr val="lt2"/>
                </a:solidFill>
                <a:latin typeface="Open Sans"/>
                <a:ea typeface="Open Sans"/>
                <a:cs typeface="Open Sans"/>
                <a:sym typeface="Open Sans"/>
              </a:defRPr>
            </a:lvl4pPr>
            <a:lvl5pPr indent="-317500" lvl="4" marL="2286000" marR="0" algn="l">
              <a:lnSpc>
                <a:spcPct val="100000"/>
              </a:lnSpc>
              <a:spcBef>
                <a:spcPts val="280"/>
              </a:spcBef>
              <a:spcAft>
                <a:spcPts val="0"/>
              </a:spcAft>
              <a:buClr>
                <a:schemeClr val="lt2"/>
              </a:buClr>
              <a:buSzPts val="1400"/>
              <a:buFont typeface="Merriweather Sans"/>
              <a:buChar char="&gt;"/>
              <a:defRPr b="1" i="0" sz="1400" u="none" cap="none" strike="noStrike">
                <a:solidFill>
                  <a:schemeClr val="lt2"/>
                </a:solidFill>
                <a:latin typeface="Open Sans"/>
                <a:ea typeface="Open Sans"/>
                <a:cs typeface="Open Sans"/>
                <a:sym typeface="Open Sans"/>
              </a:defRPr>
            </a:lvl5pPr>
            <a:lvl6pPr indent="-355600" lvl="5" marL="27432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id="69" name="Google Shape;69;p17"/>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descr="UW_W Logo_White.png" id="70" name="Google Shape;70;p17"/>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sp>
        <p:nvSpPr>
          <p:cNvPr id="71" name="Google Shape;71;p17"/>
          <p:cNvSpPr txBox="1"/>
          <p:nvPr>
            <p:ph type="title"/>
          </p:nvPr>
        </p:nvSpPr>
        <p:spPr>
          <a:xfrm>
            <a:off x="447923" y="369733"/>
            <a:ext cx="8197200" cy="993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bg>
      <p:bgPr>
        <a:solidFill>
          <a:schemeClr val="dk1"/>
        </a:solidFill>
      </p:bgPr>
    </p:bg>
    <p:spTree>
      <p:nvGrpSpPr>
        <p:cNvPr id="72" name="Shape 72"/>
        <p:cNvGrpSpPr/>
        <p:nvPr/>
      </p:nvGrpSpPr>
      <p:grpSpPr>
        <a:xfrm>
          <a:off x="0" y="0"/>
          <a:ext cx="0" cy="0"/>
          <a:chOff x="0" y="0"/>
          <a:chExt cx="0" cy="0"/>
        </a:xfrm>
      </p:grpSpPr>
      <p:sp>
        <p:nvSpPr>
          <p:cNvPr id="73" name="Google Shape;73;p18"/>
          <p:cNvSpPr/>
          <p:nvPr>
            <p:ph idx="2" type="chart"/>
          </p:nvPr>
        </p:nvSpPr>
        <p:spPr>
          <a:xfrm>
            <a:off x="447923" y="1724977"/>
            <a:ext cx="8184600" cy="28281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480"/>
              </a:spcBef>
              <a:spcAft>
                <a:spcPts val="0"/>
              </a:spcAft>
              <a:buClr>
                <a:srgbClr val="FFFFFF"/>
              </a:buClr>
              <a:buSzPts val="2400"/>
              <a:buFont typeface="Arial"/>
              <a:buNone/>
              <a:defRPr b="0" i="1" sz="2400" u="none" cap="none" strike="noStrike">
                <a:solidFill>
                  <a:srgbClr val="FFFFFF"/>
                </a:solidFill>
                <a:latin typeface="Open Sans Light"/>
                <a:ea typeface="Open Sans Light"/>
                <a:cs typeface="Open Sans Light"/>
                <a:sym typeface="Open Sans Light"/>
              </a:defRPr>
            </a:lvl1pPr>
            <a:lvl2pPr lvl="1" marR="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lvl="2" marR="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lvl="3"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lvl="4"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lvl="5"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lvl="6"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lvl="7"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lvl="8" marR="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id="74" name="Google Shape;74;p18"/>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id="75" name="Google Shape;75;p18"/>
          <p:cNvPicPr preferRelativeResize="0"/>
          <p:nvPr/>
        </p:nvPicPr>
        <p:blipFill rotWithShape="1">
          <a:blip r:embed="rId3">
            <a:alphaModFix/>
          </a:blip>
          <a:srcRect b="0" l="0" r="0" t="0"/>
          <a:stretch/>
        </p:blipFill>
        <p:spPr>
          <a:xfrm>
            <a:off x="4877709" y="4690423"/>
            <a:ext cx="3767327" cy="211393"/>
          </a:xfrm>
          <a:prstGeom prst="rect">
            <a:avLst/>
          </a:prstGeom>
          <a:noFill/>
          <a:ln>
            <a:noFill/>
          </a:ln>
        </p:spPr>
      </p:pic>
      <p:sp>
        <p:nvSpPr>
          <p:cNvPr id="76" name="Google Shape;76;p18"/>
          <p:cNvSpPr txBox="1"/>
          <p:nvPr>
            <p:ph type="title"/>
          </p:nvPr>
        </p:nvSpPr>
        <p:spPr>
          <a:xfrm>
            <a:off x="460375" y="370622"/>
            <a:ext cx="8184600" cy="993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sp>
        <p:nvSpPr>
          <p:cNvPr id="82" name="Google Shape;82;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3" name="Google Shape;83;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4" name="Google Shape;8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 name="Google Shape;94;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5" name="Google Shape;95;p2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2" name="Google Shape;102;p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3" name="Google Shape;10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4" name="Shape 104"/>
        <p:cNvGrpSpPr/>
        <p:nvPr/>
      </p:nvGrpSpPr>
      <p:grpSpPr>
        <a:xfrm>
          <a:off x="0" y="0"/>
          <a:ext cx="0" cy="0"/>
          <a:chOff x="0" y="0"/>
          <a:chExt cx="0" cy="0"/>
        </a:xfrm>
      </p:grpSpPr>
      <p:sp>
        <p:nvSpPr>
          <p:cNvPr id="105" name="Google Shape;105;p2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6" name="Google Shape;10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0" name="Google Shape;110;p2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1" name="Google Shape;111;p2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2" name="Google Shape;11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15" name="Google Shape;11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sp>
        <p:nvSpPr>
          <p:cNvPr id="117" name="Google Shape;117;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8" name="Google Shape;118;p2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19" name="Google Shape;11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122" name="Shape 122"/>
        <p:cNvGrpSpPr/>
        <p:nvPr/>
      </p:nvGrpSpPr>
      <p:grpSpPr>
        <a:xfrm>
          <a:off x="0" y="0"/>
          <a:ext cx="0" cy="0"/>
          <a:chOff x="0" y="0"/>
          <a:chExt cx="0" cy="0"/>
        </a:xfrm>
      </p:grpSpPr>
      <p:pic>
        <p:nvPicPr>
          <p:cNvPr id="123" name="Google Shape;123;p31"/>
          <p:cNvPicPr preferRelativeResize="0"/>
          <p:nvPr/>
        </p:nvPicPr>
        <p:blipFill rotWithShape="1">
          <a:blip r:embed="rId2">
            <a:alphaModFix/>
          </a:blip>
          <a:srcRect b="0" l="0" r="0" t="0"/>
          <a:stretch/>
        </p:blipFill>
        <p:spPr>
          <a:xfrm>
            <a:off x="555381" y="1364403"/>
            <a:ext cx="1103781" cy="96361"/>
          </a:xfrm>
          <a:prstGeom prst="rect">
            <a:avLst/>
          </a:prstGeom>
          <a:noFill/>
          <a:ln>
            <a:noFill/>
          </a:ln>
        </p:spPr>
      </p:pic>
      <p:pic>
        <p:nvPicPr>
          <p:cNvPr id="124" name="Google Shape;124;p31"/>
          <p:cNvPicPr preferRelativeResize="0"/>
          <p:nvPr/>
        </p:nvPicPr>
        <p:blipFill rotWithShape="1">
          <a:blip r:embed="rId3">
            <a:alphaModFix/>
          </a:blip>
          <a:srcRect b="0" l="0" r="0" t="0"/>
          <a:stretch/>
        </p:blipFill>
        <p:spPr>
          <a:xfrm>
            <a:off x="549031" y="1363508"/>
            <a:ext cx="1103781" cy="96362"/>
          </a:xfrm>
          <a:prstGeom prst="rect">
            <a:avLst/>
          </a:prstGeom>
          <a:noFill/>
          <a:ln>
            <a:noFill/>
          </a:ln>
        </p:spPr>
      </p:pic>
      <p:sp>
        <p:nvSpPr>
          <p:cNvPr id="125" name="Google Shape;125;p31"/>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algn="l">
              <a:lnSpc>
                <a:spcPct val="100000"/>
              </a:lnSpc>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algn="l">
              <a:lnSpc>
                <a:spcPct val="100000"/>
              </a:lnSpc>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algn="l">
              <a:lnSpc>
                <a:spcPct val="100000"/>
              </a:lnSpc>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algn="l">
              <a:lnSpc>
                <a:spcPct val="100000"/>
              </a:lnSpc>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6" name="Google Shape;126;p31"/>
          <p:cNvSpPr txBox="1"/>
          <p:nvPr>
            <p:ph idx="2" type="body"/>
          </p:nvPr>
        </p:nvSpPr>
        <p:spPr>
          <a:xfrm>
            <a:off x="460375" y="1730667"/>
            <a:ext cx="8184600" cy="4113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48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indent="-228600" lvl="1" marL="914400" marR="0" algn="l">
              <a:lnSpc>
                <a:spcPct val="100000"/>
              </a:lnSpc>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algn="l">
              <a:lnSpc>
                <a:spcPct val="100000"/>
              </a:lnSpc>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algn="l">
              <a:lnSpc>
                <a:spcPct val="100000"/>
              </a:lnSpc>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algn="l">
              <a:lnSpc>
                <a:spcPct val="100000"/>
              </a:lnSpc>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27" name="Google Shape;127;p31"/>
          <p:cNvPicPr preferRelativeResize="0"/>
          <p:nvPr/>
        </p:nvPicPr>
        <p:blipFill rotWithShape="1">
          <a:blip r:embed="rId4">
            <a:alphaModFix/>
          </a:blip>
          <a:srcRect b="0" l="0" r="0" t="0"/>
          <a:stretch/>
        </p:blipFill>
        <p:spPr>
          <a:xfrm>
            <a:off x="4877703" y="4690423"/>
            <a:ext cx="3767327" cy="211393"/>
          </a:xfrm>
          <a:prstGeom prst="rect">
            <a:avLst/>
          </a:prstGeom>
          <a:noFill/>
          <a:ln>
            <a:noFill/>
          </a:ln>
        </p:spPr>
      </p:pic>
      <p:sp>
        <p:nvSpPr>
          <p:cNvPr id="128" name="Google Shape;128;p31"/>
          <p:cNvSpPr txBox="1"/>
          <p:nvPr>
            <p:ph type="title"/>
          </p:nvPr>
        </p:nvSpPr>
        <p:spPr>
          <a:xfrm>
            <a:off x="447922" y="369285"/>
            <a:ext cx="8197200" cy="993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130" name="Shape 130"/>
        <p:cNvGrpSpPr/>
        <p:nvPr/>
      </p:nvGrpSpPr>
      <p:grpSpPr>
        <a:xfrm>
          <a:off x="0" y="0"/>
          <a:ext cx="0" cy="0"/>
          <a:chOff x="0" y="0"/>
          <a:chExt cx="0" cy="0"/>
        </a:xfrm>
      </p:grpSpPr>
      <p:pic>
        <p:nvPicPr>
          <p:cNvPr id="131" name="Google Shape;131;p33"/>
          <p:cNvPicPr preferRelativeResize="0"/>
          <p:nvPr/>
        </p:nvPicPr>
        <p:blipFill rotWithShape="1">
          <a:blip r:embed="rId2">
            <a:alphaModFix/>
          </a:blip>
          <a:srcRect b="0" l="0" r="0" t="0"/>
          <a:stretch/>
        </p:blipFill>
        <p:spPr>
          <a:xfrm>
            <a:off x="555381" y="1364403"/>
            <a:ext cx="1103781" cy="96361"/>
          </a:xfrm>
          <a:prstGeom prst="rect">
            <a:avLst/>
          </a:prstGeom>
          <a:noFill/>
          <a:ln>
            <a:noFill/>
          </a:ln>
        </p:spPr>
      </p:pic>
      <p:pic>
        <p:nvPicPr>
          <p:cNvPr id="132" name="Google Shape;132;p33"/>
          <p:cNvPicPr preferRelativeResize="0"/>
          <p:nvPr/>
        </p:nvPicPr>
        <p:blipFill rotWithShape="1">
          <a:blip r:embed="rId3">
            <a:alphaModFix/>
          </a:blip>
          <a:srcRect b="0" l="0" r="0" t="0"/>
          <a:stretch/>
        </p:blipFill>
        <p:spPr>
          <a:xfrm>
            <a:off x="549031" y="1363508"/>
            <a:ext cx="1103781" cy="96362"/>
          </a:xfrm>
          <a:prstGeom prst="rect">
            <a:avLst/>
          </a:prstGeom>
          <a:noFill/>
          <a:ln>
            <a:noFill/>
          </a:ln>
        </p:spPr>
      </p:pic>
      <p:sp>
        <p:nvSpPr>
          <p:cNvPr id="133" name="Google Shape;133;p33"/>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algn="l">
              <a:lnSpc>
                <a:spcPct val="100000"/>
              </a:lnSpc>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algn="l">
              <a:lnSpc>
                <a:spcPct val="100000"/>
              </a:lnSpc>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algn="l">
              <a:lnSpc>
                <a:spcPct val="100000"/>
              </a:lnSpc>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algn="l">
              <a:lnSpc>
                <a:spcPct val="100000"/>
              </a:lnSpc>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4" name="Google Shape;134;p33"/>
          <p:cNvSpPr txBox="1"/>
          <p:nvPr>
            <p:ph idx="2" type="body"/>
          </p:nvPr>
        </p:nvSpPr>
        <p:spPr>
          <a:xfrm>
            <a:off x="460375" y="1730667"/>
            <a:ext cx="8184600" cy="4113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48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indent="-228600" lvl="1" marL="914400" marR="0" algn="l">
              <a:lnSpc>
                <a:spcPct val="100000"/>
              </a:lnSpc>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algn="l">
              <a:lnSpc>
                <a:spcPct val="100000"/>
              </a:lnSpc>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algn="l">
              <a:lnSpc>
                <a:spcPct val="100000"/>
              </a:lnSpc>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algn="l">
              <a:lnSpc>
                <a:spcPct val="100000"/>
              </a:lnSpc>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35" name="Google Shape;135;p33"/>
          <p:cNvPicPr preferRelativeResize="0"/>
          <p:nvPr/>
        </p:nvPicPr>
        <p:blipFill rotWithShape="1">
          <a:blip r:embed="rId4">
            <a:alphaModFix/>
          </a:blip>
          <a:srcRect b="0" l="0" r="0" t="0"/>
          <a:stretch/>
        </p:blipFill>
        <p:spPr>
          <a:xfrm>
            <a:off x="4877703" y="4690423"/>
            <a:ext cx="3767327" cy="211393"/>
          </a:xfrm>
          <a:prstGeom prst="rect">
            <a:avLst/>
          </a:prstGeom>
          <a:noFill/>
          <a:ln>
            <a:noFill/>
          </a:ln>
        </p:spPr>
      </p:pic>
      <p:sp>
        <p:nvSpPr>
          <p:cNvPr id="136" name="Google Shape;136;p33"/>
          <p:cNvSpPr txBox="1"/>
          <p:nvPr>
            <p:ph type="title"/>
          </p:nvPr>
        </p:nvSpPr>
        <p:spPr>
          <a:xfrm>
            <a:off x="447922" y="369285"/>
            <a:ext cx="8197200" cy="993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7" name="Shape 137"/>
        <p:cNvGrpSpPr/>
        <p:nvPr/>
      </p:nvGrpSpPr>
      <p:grpSpPr>
        <a:xfrm>
          <a:off x="0" y="0"/>
          <a:ext cx="0" cy="0"/>
          <a:chOff x="0" y="0"/>
          <a:chExt cx="0" cy="0"/>
        </a:xfrm>
      </p:grpSpPr>
      <p:pic>
        <p:nvPicPr>
          <p:cNvPr id="138" name="Google Shape;138;p34"/>
          <p:cNvPicPr preferRelativeResize="0"/>
          <p:nvPr/>
        </p:nvPicPr>
        <p:blipFill rotWithShape="1">
          <a:blip r:embed="rId2">
            <a:alphaModFix/>
          </a:blip>
          <a:srcRect b="0" l="0" r="0" t="0"/>
          <a:stretch/>
        </p:blipFill>
        <p:spPr>
          <a:xfrm>
            <a:off x="568081" y="3426449"/>
            <a:ext cx="1600200" cy="139700"/>
          </a:xfrm>
          <a:prstGeom prst="rect">
            <a:avLst/>
          </a:prstGeom>
          <a:noFill/>
          <a:ln>
            <a:noFill/>
          </a:ln>
        </p:spPr>
      </p:pic>
      <p:pic>
        <p:nvPicPr>
          <p:cNvPr id="139" name="Google Shape;139;p34"/>
          <p:cNvPicPr preferRelativeResize="0"/>
          <p:nvPr/>
        </p:nvPicPr>
        <p:blipFill rotWithShape="1">
          <a:blip r:embed="rId3">
            <a:alphaModFix/>
          </a:blip>
          <a:srcRect b="0" l="0" r="0" t="0"/>
          <a:stretch/>
        </p:blipFill>
        <p:spPr>
          <a:xfrm>
            <a:off x="568081" y="4599009"/>
            <a:ext cx="2425226" cy="213273"/>
          </a:xfrm>
          <a:prstGeom prst="rect">
            <a:avLst/>
          </a:prstGeom>
          <a:noFill/>
          <a:ln>
            <a:noFill/>
          </a:ln>
        </p:spPr>
      </p:pic>
      <p:pic>
        <p:nvPicPr>
          <p:cNvPr descr="W Logo_Purple_2685_HEX.png" id="140" name="Google Shape;140;p34"/>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
        <p:nvSpPr>
          <p:cNvPr id="141" name="Google Shape;141;p34"/>
          <p:cNvSpPr txBox="1"/>
          <p:nvPr>
            <p:ph type="title"/>
          </p:nvPr>
        </p:nvSpPr>
        <p:spPr>
          <a:xfrm>
            <a:off x="460375" y="644993"/>
            <a:ext cx="7023600" cy="26418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2" name="Shape 142"/>
        <p:cNvGrpSpPr/>
        <p:nvPr/>
      </p:nvGrpSpPr>
      <p:grpSpPr>
        <a:xfrm>
          <a:off x="0" y="0"/>
          <a:ext cx="0" cy="0"/>
          <a:chOff x="0" y="0"/>
          <a:chExt cx="0" cy="0"/>
        </a:xfrm>
      </p:grpSpPr>
      <p:pic>
        <p:nvPicPr>
          <p:cNvPr id="143" name="Google Shape;143;p35"/>
          <p:cNvPicPr preferRelativeResize="0"/>
          <p:nvPr/>
        </p:nvPicPr>
        <p:blipFill rotWithShape="1">
          <a:blip r:embed="rId2">
            <a:alphaModFix/>
          </a:blip>
          <a:srcRect b="0" l="0" r="0" t="0"/>
          <a:stretch/>
        </p:blipFill>
        <p:spPr>
          <a:xfrm>
            <a:off x="568081" y="3426449"/>
            <a:ext cx="1600200" cy="139700"/>
          </a:xfrm>
          <a:prstGeom prst="rect">
            <a:avLst/>
          </a:prstGeom>
          <a:noFill/>
          <a:ln>
            <a:noFill/>
          </a:ln>
        </p:spPr>
      </p:pic>
      <p:pic>
        <p:nvPicPr>
          <p:cNvPr descr="W Logo_Purple_2685_HEX.png" id="144" name="Google Shape;144;p35"/>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pic>
        <p:nvPicPr>
          <p:cNvPr id="145" name="Google Shape;145;p35"/>
          <p:cNvPicPr preferRelativeResize="0"/>
          <p:nvPr/>
        </p:nvPicPr>
        <p:blipFill rotWithShape="1">
          <a:blip r:embed="rId4">
            <a:alphaModFix/>
          </a:blip>
          <a:srcRect b="0" l="0" r="0" t="0"/>
          <a:stretch/>
        </p:blipFill>
        <p:spPr>
          <a:xfrm>
            <a:off x="568084" y="4690423"/>
            <a:ext cx="3767327" cy="211392"/>
          </a:xfrm>
          <a:prstGeom prst="rect">
            <a:avLst/>
          </a:prstGeom>
          <a:noFill/>
          <a:ln>
            <a:noFill/>
          </a:ln>
        </p:spPr>
      </p:pic>
      <p:sp>
        <p:nvSpPr>
          <p:cNvPr id="146" name="Google Shape;146;p35"/>
          <p:cNvSpPr txBox="1"/>
          <p:nvPr>
            <p:ph type="title"/>
          </p:nvPr>
        </p:nvSpPr>
        <p:spPr>
          <a:xfrm>
            <a:off x="460376" y="644993"/>
            <a:ext cx="7023600" cy="26418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147" name="Shape 147"/>
        <p:cNvGrpSpPr/>
        <p:nvPr/>
      </p:nvGrpSpPr>
      <p:grpSpPr>
        <a:xfrm>
          <a:off x="0" y="0"/>
          <a:ext cx="0" cy="0"/>
          <a:chOff x="0" y="0"/>
          <a:chExt cx="0" cy="0"/>
        </a:xfrm>
      </p:grpSpPr>
      <p:pic>
        <p:nvPicPr>
          <p:cNvPr id="148" name="Google Shape;148;p36"/>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descr="W Logo_Purple_2685_HEX.png" id="149" name="Google Shape;149;p36"/>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sp>
        <p:nvSpPr>
          <p:cNvPr id="150" name="Google Shape;150;p36"/>
          <p:cNvSpPr txBox="1"/>
          <p:nvPr>
            <p:ph idx="1" type="body"/>
          </p:nvPr>
        </p:nvSpPr>
        <p:spPr>
          <a:xfrm>
            <a:off x="447923" y="1730667"/>
            <a:ext cx="8197200" cy="2365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algn="l">
              <a:lnSpc>
                <a:spcPct val="100000"/>
              </a:lnSpc>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algn="l">
              <a:lnSpc>
                <a:spcPct val="100000"/>
              </a:lnSpc>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algn="l">
              <a:lnSpc>
                <a:spcPct val="100000"/>
              </a:lnSpc>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algn="l">
              <a:lnSpc>
                <a:spcPct val="100000"/>
              </a:lnSpc>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Google Shape;151;p36"/>
          <p:cNvSpPr txBox="1"/>
          <p:nvPr>
            <p:ph type="title"/>
          </p:nvPr>
        </p:nvSpPr>
        <p:spPr>
          <a:xfrm>
            <a:off x="460375" y="370622"/>
            <a:ext cx="8184600" cy="993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spTree>
      <p:nvGrpSpPr>
        <p:cNvPr id="152" name="Shape 152"/>
        <p:cNvGrpSpPr/>
        <p:nvPr/>
      </p:nvGrpSpPr>
      <p:grpSpPr>
        <a:xfrm>
          <a:off x="0" y="0"/>
          <a:ext cx="0" cy="0"/>
          <a:chOff x="0" y="0"/>
          <a:chExt cx="0" cy="0"/>
        </a:xfrm>
      </p:grpSpPr>
      <p:pic>
        <p:nvPicPr>
          <p:cNvPr id="153" name="Google Shape;153;p37"/>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sp>
        <p:nvSpPr>
          <p:cNvPr id="154" name="Google Shape;154;p37"/>
          <p:cNvSpPr/>
          <p:nvPr>
            <p:ph idx="2" type="chart"/>
          </p:nvPr>
        </p:nvSpPr>
        <p:spPr>
          <a:xfrm>
            <a:off x="447923" y="1724977"/>
            <a:ext cx="8184600" cy="29613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480"/>
              </a:spcBef>
              <a:spcAft>
                <a:spcPts val="0"/>
              </a:spcAft>
              <a:buClr>
                <a:schemeClr val="dk1"/>
              </a:buClr>
              <a:buSzPts val="2400"/>
              <a:buFont typeface="Arial"/>
              <a:buNone/>
              <a:defRPr b="0" i="1" sz="2400" u="none" cap="none" strike="noStrike">
                <a:solidFill>
                  <a:schemeClr val="dk1"/>
                </a:solidFill>
                <a:latin typeface="Open Sans Light"/>
                <a:ea typeface="Open Sans Light"/>
                <a:cs typeface="Open Sans Light"/>
                <a:sym typeface="Open Sans Light"/>
              </a:defRPr>
            </a:lvl1pPr>
            <a:lvl2pPr lvl="1"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55" name="Google Shape;155;p37"/>
          <p:cNvPicPr preferRelativeResize="0"/>
          <p:nvPr/>
        </p:nvPicPr>
        <p:blipFill rotWithShape="1">
          <a:blip r:embed="rId3">
            <a:alphaModFix/>
          </a:blip>
          <a:srcRect b="0" l="0" r="0" t="0"/>
          <a:stretch/>
        </p:blipFill>
        <p:spPr>
          <a:xfrm>
            <a:off x="4865257" y="4690423"/>
            <a:ext cx="3767327" cy="211392"/>
          </a:xfrm>
          <a:prstGeom prst="rect">
            <a:avLst/>
          </a:prstGeom>
          <a:noFill/>
          <a:ln>
            <a:noFill/>
          </a:ln>
        </p:spPr>
      </p:pic>
      <p:sp>
        <p:nvSpPr>
          <p:cNvPr id="156" name="Google Shape;156;p37"/>
          <p:cNvSpPr txBox="1"/>
          <p:nvPr>
            <p:ph type="title"/>
          </p:nvPr>
        </p:nvSpPr>
        <p:spPr>
          <a:xfrm>
            <a:off x="460375" y="369733"/>
            <a:ext cx="8172300" cy="993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 name="Shape 77"/>
        <p:cNvGrpSpPr/>
        <p:nvPr/>
      </p:nvGrpSpPr>
      <p:grpSpPr>
        <a:xfrm>
          <a:off x="0" y="0"/>
          <a:ext cx="0" cy="0"/>
          <a:chOff x="0" y="0"/>
          <a:chExt cx="0" cy="0"/>
        </a:xfrm>
      </p:grpSpPr>
      <p:sp>
        <p:nvSpPr>
          <p:cNvPr id="78" name="Google Shape;7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9" name="Google Shape;7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0" name="Google Shape;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9" name="Shape 12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hyperlink" Target="https://doi.org/10.1145/3678392.3678393" TargetMode="External"/><Relationship Id="rId4" Type="http://schemas.openxmlformats.org/officeDocument/2006/relationships/hyperlink" Target="https://doi.org/10.1145/3678392.3678393"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doi.org/10.1109/EDUCON60312.2024.10578876"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hyperlink" Target="https://doi.org/10.1145/3641555.370523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hyperlink" Target="https://doi.org/10.1038/s41598-025-92937-2" TargetMode="External"/><Relationship Id="rId4" Type="http://schemas.openxmlformats.org/officeDocument/2006/relationships/hyperlink" Target="https://doi.org/10.1038/s41598-025-92937-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hyperlink" Target="https://doi.org/10.1038/s41598-025-92937-2" TargetMode="External"/><Relationship Id="rId4" Type="http://schemas.openxmlformats.org/officeDocument/2006/relationships/hyperlink" Target="https://doi.org/10.1038/s41598-025-92937-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 Id="rId3" Type="http://schemas.openxmlformats.org/officeDocument/2006/relationships/hyperlink" Target="https://doi.org/10.1038/s41598-025-92937-2" TargetMode="External"/><Relationship Id="rId4" Type="http://schemas.openxmlformats.org/officeDocument/2006/relationships/hyperlink" Target="https://doi.org/10.1038/s41598-025-92937-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 Id="rId3" Type="http://schemas.openxmlformats.org/officeDocument/2006/relationships/hyperlink" Target="https://doi.org/10.1186/s41239-024-00448-3" TargetMode="External"/><Relationship Id="rId4" Type="http://schemas.openxmlformats.org/officeDocument/2006/relationships/hyperlink" Target="https://doi.org/10.1186/s41239-024-00448-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8"/>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162" name="Google Shape;162;p38"/>
          <p:cNvSpPr txBox="1"/>
          <p:nvPr>
            <p:ph idx="2" type="body"/>
          </p:nvPr>
        </p:nvSpPr>
        <p:spPr>
          <a:xfrm>
            <a:off x="454175" y="1681550"/>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rPr b="1" lang="en">
                <a:latin typeface="Encode Sans"/>
                <a:ea typeface="Encode Sans"/>
                <a:cs typeface="Encode Sans"/>
                <a:sym typeface="Encode Sans"/>
              </a:rPr>
              <a:t>Presentation to </a:t>
            </a:r>
            <a:r>
              <a:rPr b="1" lang="en">
                <a:latin typeface="Encode Sans"/>
                <a:ea typeface="Encode Sans"/>
                <a:cs typeface="Encode Sans"/>
                <a:sym typeface="Encode Sans"/>
              </a:rPr>
              <a:t>UWB</a:t>
            </a:r>
            <a:endParaRPr b="1">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rPr b="1" lang="en">
                <a:latin typeface="Encode Sans"/>
                <a:ea typeface="Encode Sans"/>
                <a:cs typeface="Encode Sans"/>
                <a:sym typeface="Encode Sans"/>
              </a:rPr>
              <a:t> Learning &amp; Teaching Collaborative </a:t>
            </a:r>
            <a:endParaRPr b="1">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rPr b="1" lang="en">
                <a:latin typeface="Encode Sans"/>
                <a:ea typeface="Encode Sans"/>
                <a:cs typeface="Encode Sans"/>
                <a:sym typeface="Encode Sans"/>
              </a:rPr>
              <a:t>&amp; Writing Council</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sz="1400">
              <a:latin typeface="Encode Sans"/>
              <a:ea typeface="Encode Sans"/>
              <a:cs typeface="Encode Sans"/>
              <a:sym typeface="Encode Sans"/>
            </a:endParaRPr>
          </a:p>
          <a:p>
            <a:pPr indent="457200" lvl="0" marL="5486400" rtl="0" algn="r">
              <a:lnSpc>
                <a:spcPct val="90000"/>
              </a:lnSpc>
              <a:spcBef>
                <a:spcPts val="0"/>
              </a:spcBef>
              <a:spcAft>
                <a:spcPts val="0"/>
              </a:spcAft>
              <a:buClr>
                <a:schemeClr val="lt2"/>
              </a:buClr>
              <a:buSzPts val="2400"/>
              <a:buNone/>
            </a:pPr>
            <a:r>
              <a:t/>
            </a:r>
            <a:endParaRPr sz="1400">
              <a:latin typeface="Encode Sans"/>
              <a:ea typeface="Encode Sans"/>
              <a:cs typeface="Encode Sans"/>
              <a:sym typeface="Encode Sans"/>
            </a:endParaRPr>
          </a:p>
          <a:p>
            <a:pPr indent="457200" lvl="0" marL="5486400" rtl="0" algn="r">
              <a:lnSpc>
                <a:spcPct val="90000"/>
              </a:lnSpc>
              <a:spcBef>
                <a:spcPts val="0"/>
              </a:spcBef>
              <a:spcAft>
                <a:spcPts val="0"/>
              </a:spcAft>
              <a:buClr>
                <a:schemeClr val="lt2"/>
              </a:buClr>
              <a:buSzPts val="2400"/>
              <a:buNone/>
            </a:pPr>
            <a:r>
              <a:t/>
            </a:r>
            <a:endParaRPr sz="1400">
              <a:latin typeface="Encode Sans"/>
              <a:ea typeface="Encode Sans"/>
              <a:cs typeface="Encode Sans"/>
              <a:sym typeface="Encode Sans"/>
            </a:endParaRPr>
          </a:p>
          <a:p>
            <a:pPr indent="457200" lvl="0" marL="5486400" rtl="0" algn="r">
              <a:lnSpc>
                <a:spcPct val="90000"/>
              </a:lnSpc>
              <a:spcBef>
                <a:spcPts val="0"/>
              </a:spcBef>
              <a:spcAft>
                <a:spcPts val="0"/>
              </a:spcAft>
              <a:buClr>
                <a:schemeClr val="lt2"/>
              </a:buClr>
              <a:buSzPts val="2400"/>
              <a:buNone/>
            </a:pPr>
            <a:r>
              <a:t/>
            </a:r>
            <a:endParaRPr sz="1400">
              <a:latin typeface="Encode Sans"/>
              <a:ea typeface="Encode Sans"/>
              <a:cs typeface="Encode Sans"/>
              <a:sym typeface="Encode Sans"/>
            </a:endParaRPr>
          </a:p>
          <a:p>
            <a:pPr indent="457200" lvl="0" marL="5486400" rtl="0" algn="r">
              <a:lnSpc>
                <a:spcPct val="90000"/>
              </a:lnSpc>
              <a:spcBef>
                <a:spcPts val="0"/>
              </a:spcBef>
              <a:spcAft>
                <a:spcPts val="0"/>
              </a:spcAft>
              <a:buClr>
                <a:schemeClr val="lt2"/>
              </a:buClr>
              <a:buSzPts val="2400"/>
              <a:buNone/>
            </a:pPr>
            <a:r>
              <a:rPr lang="en" sz="1400">
                <a:latin typeface="Encode Sans"/>
                <a:ea typeface="Encode Sans"/>
                <a:cs typeface="Encode Sans"/>
                <a:sym typeface="Encode Sans"/>
              </a:rPr>
              <a:t>    CSS 478 Class Project	</a:t>
            </a:r>
            <a:endParaRPr sz="1400">
              <a:latin typeface="Encode Sans"/>
              <a:ea typeface="Encode Sans"/>
              <a:cs typeface="Encode Sans"/>
              <a:sym typeface="Encode Sans"/>
            </a:endParaRPr>
          </a:p>
          <a:p>
            <a:pPr indent="0" lvl="0" marL="0" rtl="0" algn="r">
              <a:lnSpc>
                <a:spcPct val="90000"/>
              </a:lnSpc>
              <a:spcBef>
                <a:spcPts val="0"/>
              </a:spcBef>
              <a:spcAft>
                <a:spcPts val="0"/>
              </a:spcAft>
              <a:buClr>
                <a:schemeClr val="lt2"/>
              </a:buClr>
              <a:buSzPts val="2400"/>
              <a:buNone/>
            </a:pPr>
            <a:r>
              <a:rPr lang="en" sz="1400">
                <a:latin typeface="Encode Sans"/>
                <a:ea typeface="Encode Sans"/>
                <a:cs typeface="Encode Sans"/>
                <a:sym typeface="Encode Sans"/>
              </a:rPr>
              <a:t>														May 20, 2025</a:t>
            </a:r>
            <a:endParaRPr sz="1400">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rPr lang="en" sz="1400">
                <a:latin typeface="Encode Sans"/>
                <a:ea typeface="Encode Sans"/>
                <a:cs typeface="Encode Sans"/>
                <a:sym typeface="Encode Sans"/>
              </a:rPr>
              <a:t> </a:t>
            </a:r>
            <a:endParaRPr sz="1400">
              <a:latin typeface="Encode Sans"/>
              <a:ea typeface="Encode Sans"/>
              <a:cs typeface="Encode Sans"/>
              <a:sym typeface="Encode Sans"/>
            </a:endParaRPr>
          </a:p>
        </p:txBody>
      </p:sp>
      <p:sp>
        <p:nvSpPr>
          <p:cNvPr id="163" name="Google Shape;163;p38"/>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3000"/>
              <a:buFont typeface="Encode Sans Black"/>
              <a:buNone/>
            </a:pPr>
            <a:r>
              <a:rPr lang="en"/>
              <a:t>Writing with AI Class Project </a:t>
            </a:r>
            <a:endParaRPr/>
          </a:p>
          <a:p>
            <a:pPr indent="0" lvl="0" marL="0" rtl="0" algn="l">
              <a:lnSpc>
                <a:spcPct val="100000"/>
              </a:lnSpc>
              <a:spcBef>
                <a:spcPts val="0"/>
              </a:spcBef>
              <a:spcAft>
                <a:spcPts val="0"/>
              </a:spcAft>
              <a:buClr>
                <a:schemeClr val="lt2"/>
              </a:buClr>
              <a:buSzPts val="3000"/>
              <a:buFont typeface="Encode Sans Black"/>
              <a:buNone/>
            </a:pPr>
            <a:r>
              <a:rPr lang="en"/>
              <a:t>Interim Analysis of Interviews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7"/>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242" name="Google Shape;242;p47"/>
          <p:cNvSpPr txBox="1"/>
          <p:nvPr>
            <p:ph idx="2" type="body"/>
          </p:nvPr>
        </p:nvSpPr>
        <p:spPr>
          <a:xfrm>
            <a:off x="454225" y="1526678"/>
            <a:ext cx="8184600" cy="3500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sz="2200">
                <a:latin typeface="Encode Sans"/>
                <a:ea typeface="Encode Sans"/>
                <a:cs typeface="Encode Sans"/>
                <a:sym typeface="Encode Sans"/>
              </a:rPr>
              <a:t>Experience with specific AI technologies</a:t>
            </a:r>
            <a:r>
              <a:rPr lang="en" sz="2200">
                <a:latin typeface="Encode Sans"/>
                <a:ea typeface="Encode Sans"/>
                <a:cs typeface="Encode Sans"/>
                <a:sym typeface="Encode Sans"/>
              </a:rPr>
              <a:t> (in and out of academic settings, in Dr. Tony’s class, etc.</a:t>
            </a:r>
            <a:br>
              <a:rPr lang="en" sz="2200">
                <a:latin typeface="Encode Sans"/>
                <a:ea typeface="Encode Sans"/>
                <a:cs typeface="Encode Sans"/>
                <a:sym typeface="Encode Sans"/>
              </a:rPr>
            </a:br>
            <a:endParaRPr sz="2200">
              <a:latin typeface="Encode Sans"/>
              <a:ea typeface="Encode Sans"/>
              <a:cs typeface="Encode Sans"/>
              <a:sym typeface="Encode Sans"/>
            </a:endParaRPr>
          </a:p>
          <a:p>
            <a:pPr indent="-336550" lvl="0" marL="457200" rtl="0" algn="l">
              <a:lnSpc>
                <a:spcPct val="90000"/>
              </a:lnSpc>
              <a:spcBef>
                <a:spcPts val="0"/>
              </a:spcBef>
              <a:spcAft>
                <a:spcPts val="0"/>
              </a:spcAft>
              <a:buSzPts val="1700"/>
              <a:buFont typeface="Encode Sans"/>
              <a:buChar char="●"/>
            </a:pPr>
            <a:r>
              <a:rPr lang="en" sz="1700">
                <a:latin typeface="Encode Sans"/>
                <a:ea typeface="Encode Sans"/>
                <a:cs typeface="Encode Sans"/>
                <a:sym typeface="Encode Sans"/>
              </a:rPr>
              <a:t>All students used ChatGPT for Dr. Tony’s assignment as well as for other classes, daily tasks, and personal/cultural contexts</a:t>
            </a:r>
            <a:endParaRPr sz="1700">
              <a:latin typeface="Encode Sans"/>
              <a:ea typeface="Encode Sans"/>
              <a:cs typeface="Encode Sans"/>
              <a:sym typeface="Encode Sans"/>
            </a:endParaRPr>
          </a:p>
          <a:p>
            <a:pPr indent="-336550" lvl="0" marL="457200" rtl="0" algn="l">
              <a:lnSpc>
                <a:spcPct val="90000"/>
              </a:lnSpc>
              <a:spcBef>
                <a:spcPts val="0"/>
              </a:spcBef>
              <a:spcAft>
                <a:spcPts val="0"/>
              </a:spcAft>
              <a:buSzPts val="1700"/>
              <a:buFont typeface="Encode Sans"/>
              <a:buChar char="●"/>
            </a:pPr>
            <a:r>
              <a:rPr lang="en" sz="1700">
                <a:latin typeface="Encode Sans"/>
                <a:ea typeface="Encode Sans"/>
                <a:cs typeface="Encode Sans"/>
                <a:sym typeface="Encode Sans"/>
              </a:rPr>
              <a:t>6/12 students used Grammarly for grammar and sentence cleanup but mentioned that they didn’t think it was a “real AI tool”</a:t>
            </a:r>
            <a:endParaRPr sz="1700">
              <a:latin typeface="Encode Sans"/>
              <a:ea typeface="Encode Sans"/>
              <a:cs typeface="Encode Sans"/>
              <a:sym typeface="Encode Sans"/>
            </a:endParaRPr>
          </a:p>
          <a:p>
            <a:pPr indent="-336550" lvl="0" marL="457200" rtl="0" algn="l">
              <a:lnSpc>
                <a:spcPct val="90000"/>
              </a:lnSpc>
              <a:spcBef>
                <a:spcPts val="0"/>
              </a:spcBef>
              <a:spcAft>
                <a:spcPts val="0"/>
              </a:spcAft>
              <a:buSzPts val="1700"/>
              <a:buFont typeface="Encode Sans"/>
              <a:buChar char="●"/>
            </a:pPr>
            <a:r>
              <a:rPr lang="en" sz="1700">
                <a:latin typeface="Encode Sans"/>
                <a:ea typeface="Encode Sans"/>
                <a:cs typeface="Encode Sans"/>
                <a:sym typeface="Encode Sans"/>
              </a:rPr>
              <a:t>2/12 students said they used MSFT Copilot for prior writing classes but NOT for Dr. Tony’s class</a:t>
            </a:r>
            <a:endParaRPr sz="1700">
              <a:latin typeface="Encode Sans"/>
              <a:ea typeface="Encode Sans"/>
              <a:cs typeface="Encode Sans"/>
              <a:sym typeface="Encode Sans"/>
            </a:endParaRPr>
          </a:p>
          <a:p>
            <a:pPr indent="-336550" lvl="0" marL="457200" rtl="0" algn="l">
              <a:lnSpc>
                <a:spcPct val="90000"/>
              </a:lnSpc>
              <a:spcBef>
                <a:spcPts val="0"/>
              </a:spcBef>
              <a:spcAft>
                <a:spcPts val="0"/>
              </a:spcAft>
              <a:buSzPts val="1700"/>
              <a:buFont typeface="Encode Sans"/>
              <a:buChar char="●"/>
            </a:pPr>
            <a:r>
              <a:rPr lang="en" sz="1700">
                <a:latin typeface="Encode Sans"/>
                <a:ea typeface="Encode Sans"/>
                <a:cs typeface="Encode Sans"/>
                <a:sym typeface="Encode Sans"/>
              </a:rPr>
              <a:t>1/12 used Claude for code generation or creating tests for code (also not for Dr. Tony’s class)</a:t>
            </a:r>
            <a:endParaRPr sz="1700">
              <a:latin typeface="Encode Sans"/>
              <a:ea typeface="Encode Sans"/>
              <a:cs typeface="Encode Sans"/>
              <a:sym typeface="Encode Sans"/>
            </a:endParaRPr>
          </a:p>
          <a:p>
            <a:pPr indent="-336550" lvl="0" marL="457200" rtl="0" algn="l">
              <a:lnSpc>
                <a:spcPct val="90000"/>
              </a:lnSpc>
              <a:spcBef>
                <a:spcPts val="0"/>
              </a:spcBef>
              <a:spcAft>
                <a:spcPts val="0"/>
              </a:spcAft>
              <a:buSzPts val="1700"/>
              <a:buFont typeface="Encode Sans"/>
              <a:buChar char="●"/>
            </a:pPr>
            <a:r>
              <a:rPr lang="en" sz="1700">
                <a:latin typeface="Encode Sans"/>
                <a:ea typeface="Encode Sans"/>
                <a:cs typeface="Encode Sans"/>
                <a:sym typeface="Encode Sans"/>
              </a:rPr>
              <a:t>Meta AI, Grok, NotebookLM, Perplexity, and Deepseek weren’t used at all</a:t>
            </a:r>
            <a:endParaRPr sz="1700">
              <a:latin typeface="Encode Sans"/>
              <a:ea typeface="Encode Sans"/>
              <a:cs typeface="Encode Sans"/>
              <a:sym typeface="Encode Sans"/>
            </a:endParaRPr>
          </a:p>
          <a:p>
            <a:pPr indent="0" lvl="0" marL="0" rtl="0" algn="l">
              <a:lnSpc>
                <a:spcPct val="90000"/>
              </a:lnSpc>
              <a:spcBef>
                <a:spcPts val="0"/>
              </a:spcBef>
              <a:spcAft>
                <a:spcPts val="0"/>
              </a:spcAft>
              <a:buNone/>
            </a:pPr>
            <a:r>
              <a:t/>
            </a:r>
            <a:endParaRPr sz="1500">
              <a:latin typeface="Encode Sans"/>
              <a:ea typeface="Encode Sans"/>
              <a:cs typeface="Encode Sans"/>
              <a:sym typeface="Encode Sans"/>
            </a:endParaRPr>
          </a:p>
          <a:p>
            <a:pPr indent="0" lvl="0" marL="0" rtl="0" algn="l">
              <a:lnSpc>
                <a:spcPct val="90000"/>
              </a:lnSpc>
              <a:spcBef>
                <a:spcPts val="0"/>
              </a:spcBef>
              <a:spcAft>
                <a:spcPts val="0"/>
              </a:spcAft>
              <a:buNone/>
            </a:pPr>
            <a:r>
              <a:t/>
            </a:r>
            <a:endParaRPr>
              <a:latin typeface="Encode Sans"/>
              <a:ea typeface="Encode Sans"/>
              <a:cs typeface="Encode Sans"/>
              <a:sym typeface="Encode Sans"/>
            </a:endParaRPr>
          </a:p>
        </p:txBody>
      </p:sp>
      <p:sp>
        <p:nvSpPr>
          <p:cNvPr id="243" name="Google Shape;243;p47"/>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244" name="Google Shape;244;p47"/>
          <p:cNvSpPr txBox="1"/>
          <p:nvPr/>
        </p:nvSpPr>
        <p:spPr>
          <a:xfrm>
            <a:off x="5987200" y="22225"/>
            <a:ext cx="31371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Meharvan Singh, Harshal Sarangdhar</a:t>
            </a:r>
            <a:endParaRPr>
              <a:solidFill>
                <a:schemeClr val="lt2"/>
              </a:solidFill>
              <a:latin typeface="Encode Sans"/>
              <a:ea typeface="Encode Sans"/>
              <a:cs typeface="Encode Sans"/>
              <a:sym typeface="Encod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250" name="Google Shape;250;p48"/>
          <p:cNvSpPr txBox="1"/>
          <p:nvPr>
            <p:ph idx="2" type="body"/>
          </p:nvPr>
        </p:nvSpPr>
        <p:spPr>
          <a:xfrm>
            <a:off x="454225" y="1526663"/>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b="1" lang="en" sz="2000">
                <a:latin typeface="Encode Sans"/>
                <a:ea typeface="Encode Sans"/>
                <a:cs typeface="Encode Sans"/>
                <a:sym typeface="Encode Sans"/>
              </a:rPr>
              <a:t>Range of attitudes about AI use in prior coursework (helpful / not helpful)</a:t>
            </a:r>
            <a:endParaRPr b="1" sz="2000">
              <a:latin typeface="Encode Sans"/>
              <a:ea typeface="Encode Sans"/>
              <a:cs typeface="Encode Sans"/>
              <a:sym typeface="Encode Sans"/>
            </a:endParaRPr>
          </a:p>
          <a:p>
            <a:pPr indent="-311150" lvl="0" marL="457200" rtl="0" algn="l">
              <a:lnSpc>
                <a:spcPct val="90000"/>
              </a:lnSpc>
              <a:spcBef>
                <a:spcPts val="0"/>
              </a:spcBef>
              <a:spcAft>
                <a:spcPts val="0"/>
              </a:spcAft>
              <a:buSzPts val="1300"/>
              <a:buFont typeface="Encode Sans"/>
              <a:buChar char="●"/>
            </a:pPr>
            <a:r>
              <a:rPr lang="en" sz="1300">
                <a:latin typeface="Encode Sans"/>
                <a:ea typeface="Encode Sans"/>
                <a:cs typeface="Encode Sans"/>
                <a:sym typeface="Encode Sans"/>
              </a:rPr>
              <a:t>6 out of 10 (this 10 comes from the students that had applicable answers to this question) students found AI useful for learning in prior coursework. This shows that most students are already familiar with AI and may mean that students could be open to its inclusion in coursework.</a:t>
            </a:r>
            <a:endParaRPr sz="1300">
              <a:latin typeface="Encode Sans"/>
              <a:ea typeface="Encode Sans"/>
              <a:cs typeface="Encode Sans"/>
              <a:sym typeface="Encode Sans"/>
            </a:endParaRPr>
          </a:p>
          <a:p>
            <a:pPr indent="-311150" lvl="1" marL="914400" rtl="0" algn="l">
              <a:lnSpc>
                <a:spcPct val="90000"/>
              </a:lnSpc>
              <a:spcBef>
                <a:spcPts val="0"/>
              </a:spcBef>
              <a:spcAft>
                <a:spcPts val="0"/>
              </a:spcAft>
              <a:buSzPts val="1300"/>
              <a:buFont typeface="Encode Sans"/>
              <a:buChar char="○"/>
            </a:pPr>
            <a:r>
              <a:rPr lang="en" sz="1300">
                <a:latin typeface="Encode Sans"/>
                <a:ea typeface="Encode Sans"/>
                <a:cs typeface="Encode Sans"/>
                <a:sym typeface="Encode Sans"/>
              </a:rPr>
              <a:t>ES-3 said that AI " would help us better understand the content and forced us to use like critical thinking and our previous knowledge on the content to correct the AI and make sure everything was like right"</a:t>
            </a:r>
            <a:endParaRPr sz="1300">
              <a:latin typeface="Encode Sans"/>
              <a:ea typeface="Encode Sans"/>
              <a:cs typeface="Encode Sans"/>
              <a:sym typeface="Encode Sans"/>
            </a:endParaRPr>
          </a:p>
          <a:p>
            <a:pPr indent="-311150" lvl="0" marL="457200" rtl="0" algn="l">
              <a:lnSpc>
                <a:spcPct val="90000"/>
              </a:lnSpc>
              <a:spcBef>
                <a:spcPts val="0"/>
              </a:spcBef>
              <a:spcAft>
                <a:spcPts val="0"/>
              </a:spcAft>
              <a:buSzPts val="1300"/>
              <a:buFont typeface="Encode Sans"/>
              <a:buChar char="●"/>
            </a:pPr>
            <a:r>
              <a:rPr lang="en" sz="1300">
                <a:latin typeface="Encode Sans"/>
                <a:ea typeface="Encode Sans"/>
                <a:cs typeface="Encode Sans"/>
                <a:sym typeface="Encode Sans"/>
              </a:rPr>
              <a:t>2 out of 10 students found that AI didn't help them learn.</a:t>
            </a:r>
            <a:endParaRPr sz="1300">
              <a:latin typeface="Encode Sans"/>
              <a:ea typeface="Encode Sans"/>
              <a:cs typeface="Encode Sans"/>
              <a:sym typeface="Encode Sans"/>
            </a:endParaRPr>
          </a:p>
          <a:p>
            <a:pPr indent="-311150" lvl="1" marL="914400" rtl="0" algn="l">
              <a:lnSpc>
                <a:spcPct val="90000"/>
              </a:lnSpc>
              <a:spcBef>
                <a:spcPts val="0"/>
              </a:spcBef>
              <a:spcAft>
                <a:spcPts val="0"/>
              </a:spcAft>
              <a:buSzPts val="1300"/>
              <a:buFont typeface="Encode Sans"/>
              <a:buChar char="○"/>
            </a:pPr>
            <a:r>
              <a:rPr lang="en" sz="1300">
                <a:latin typeface="Encode Sans"/>
                <a:ea typeface="Encode Sans"/>
                <a:cs typeface="Encode Sans"/>
                <a:sym typeface="Encode Sans"/>
              </a:rPr>
              <a:t>ES-1 said that "There was another one that I used to transcribe an interview, … but I don't think that it helped me learn anything,"</a:t>
            </a:r>
            <a:endParaRPr sz="1300">
              <a:latin typeface="Encode Sans"/>
              <a:ea typeface="Encode Sans"/>
              <a:cs typeface="Encode Sans"/>
              <a:sym typeface="Encode Sans"/>
            </a:endParaRPr>
          </a:p>
          <a:p>
            <a:pPr indent="-311150" lvl="0" marL="457200" rtl="0" algn="l">
              <a:lnSpc>
                <a:spcPct val="90000"/>
              </a:lnSpc>
              <a:spcBef>
                <a:spcPts val="0"/>
              </a:spcBef>
              <a:spcAft>
                <a:spcPts val="0"/>
              </a:spcAft>
              <a:buSzPts val="1300"/>
              <a:buFont typeface="Encode Sans"/>
              <a:buChar char="●"/>
            </a:pPr>
            <a:r>
              <a:rPr lang="en" sz="1300">
                <a:latin typeface="Encode Sans"/>
                <a:ea typeface="Encode Sans"/>
                <a:cs typeface="Encode Sans"/>
                <a:sym typeface="Encode Sans"/>
              </a:rPr>
              <a:t>4 out of the 6 that found AI useful said that they used AI to tutor them about topics they found difficult.</a:t>
            </a:r>
            <a:endParaRPr sz="1300">
              <a:latin typeface="Encode Sans"/>
              <a:ea typeface="Encode Sans"/>
              <a:cs typeface="Encode Sans"/>
              <a:sym typeface="Encode Sans"/>
            </a:endParaRPr>
          </a:p>
          <a:p>
            <a:pPr indent="-311150" lvl="1" marL="914400" rtl="0" algn="l">
              <a:lnSpc>
                <a:spcPct val="90000"/>
              </a:lnSpc>
              <a:spcBef>
                <a:spcPts val="0"/>
              </a:spcBef>
              <a:spcAft>
                <a:spcPts val="0"/>
              </a:spcAft>
              <a:buSzPts val="1300"/>
              <a:buFont typeface="Encode Sans"/>
              <a:buChar char="○"/>
            </a:pPr>
            <a:r>
              <a:rPr lang="en" sz="1300">
                <a:latin typeface="Encode Sans"/>
                <a:ea typeface="Encode Sans"/>
                <a:cs typeface="Encode Sans"/>
                <a:sym typeface="Encode Sans"/>
              </a:rPr>
              <a:t>ES-9 said that in regards to programming homework they "highlight [the problem] and [they ask the AI] what is this specifically doing at each point like each part of this, and it explains to me that well, this is for this, and this is for this.</a:t>
            </a:r>
            <a:endParaRPr sz="1300">
              <a:latin typeface="Encode Sans"/>
              <a:ea typeface="Encode Sans"/>
              <a:cs typeface="Encode Sans"/>
              <a:sym typeface="Encode Sans"/>
            </a:endParaRPr>
          </a:p>
        </p:txBody>
      </p:sp>
      <p:sp>
        <p:nvSpPr>
          <p:cNvPr id="251" name="Google Shape;251;p48"/>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252" name="Google Shape;252;p48"/>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253" name="Google Shape;253;p48"/>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John Aylward</a:t>
            </a:r>
            <a:endParaRPr>
              <a:solidFill>
                <a:schemeClr val="lt2"/>
              </a:solidFill>
              <a:latin typeface="Encode Sans"/>
              <a:ea typeface="Encode Sans"/>
              <a:cs typeface="Encode Sans"/>
              <a:sym typeface="Encod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259" name="Google Shape;259;p49"/>
          <p:cNvSpPr txBox="1"/>
          <p:nvPr>
            <p:ph idx="2" type="body"/>
          </p:nvPr>
        </p:nvSpPr>
        <p:spPr>
          <a:xfrm>
            <a:off x="447925" y="1577650"/>
            <a:ext cx="5767500" cy="3100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2000">
                <a:latin typeface="Encode Sans"/>
                <a:ea typeface="Encode Sans"/>
                <a:cs typeface="Encode Sans"/>
                <a:sym typeface="Encode Sans"/>
              </a:rPr>
              <a:t>How confident were students as writers before using AI?</a:t>
            </a:r>
            <a:endParaRPr b="1" sz="2000">
              <a:latin typeface="Encode Sans"/>
              <a:ea typeface="Encode Sans"/>
              <a:cs typeface="Encode Sans"/>
              <a:sym typeface="Encode Sans"/>
            </a:endParaRPr>
          </a:p>
          <a:p>
            <a:pPr indent="-330200" lvl="0" marL="457200" rtl="0" algn="l">
              <a:lnSpc>
                <a:spcPct val="115000"/>
              </a:lnSpc>
              <a:spcBef>
                <a:spcPts val="0"/>
              </a:spcBef>
              <a:spcAft>
                <a:spcPts val="0"/>
              </a:spcAft>
              <a:buSzPts val="1600"/>
              <a:buFont typeface="Encode Sans"/>
              <a:buChar char="-"/>
            </a:pPr>
            <a:r>
              <a:rPr lang="en" sz="1600">
                <a:latin typeface="Encode Sans"/>
                <a:ea typeface="Encode Sans"/>
                <a:cs typeface="Encode Sans"/>
                <a:sym typeface="Encode Sans"/>
              </a:rPr>
              <a:t>8 out of 11 students felt confident as writers.</a:t>
            </a:r>
            <a:endParaRPr sz="1600">
              <a:latin typeface="Encode Sans"/>
              <a:ea typeface="Encode Sans"/>
              <a:cs typeface="Encode Sans"/>
              <a:sym typeface="Encode Sans"/>
            </a:endParaRPr>
          </a:p>
          <a:p>
            <a:pPr indent="-330200" lvl="0" marL="457200" rtl="0" algn="l">
              <a:lnSpc>
                <a:spcPct val="115000"/>
              </a:lnSpc>
              <a:spcBef>
                <a:spcPts val="0"/>
              </a:spcBef>
              <a:spcAft>
                <a:spcPts val="0"/>
              </a:spcAft>
              <a:buSzPts val="1600"/>
              <a:buFont typeface="Encode Sans"/>
              <a:buChar char="-"/>
            </a:pPr>
            <a:r>
              <a:rPr lang="en" sz="1600">
                <a:latin typeface="Encode Sans"/>
                <a:ea typeface="Encode Sans"/>
                <a:cs typeface="Encode Sans"/>
                <a:sym typeface="Encode Sans"/>
              </a:rPr>
              <a:t>3 were less confident and relied more on AI.</a:t>
            </a:r>
            <a:endParaRPr sz="1600">
              <a:latin typeface="Encode Sans"/>
              <a:ea typeface="Encode Sans"/>
              <a:cs typeface="Encode Sans"/>
              <a:sym typeface="Encode Sans"/>
            </a:endParaRPr>
          </a:p>
          <a:p>
            <a:pPr indent="0" lvl="0" marL="0" rtl="0" algn="l">
              <a:lnSpc>
                <a:spcPct val="115000"/>
              </a:lnSpc>
              <a:spcBef>
                <a:spcPts val="0"/>
              </a:spcBef>
              <a:spcAft>
                <a:spcPts val="0"/>
              </a:spcAft>
              <a:buNone/>
            </a:pPr>
            <a:r>
              <a:rPr b="1" lang="en" sz="2000">
                <a:latin typeface="Encode Sans"/>
                <a:ea typeface="Encode Sans"/>
                <a:cs typeface="Encode Sans"/>
                <a:sym typeface="Encode Sans"/>
              </a:rPr>
              <a:t>Key insights:</a:t>
            </a:r>
            <a:endParaRPr b="1" sz="2000">
              <a:latin typeface="Encode Sans"/>
              <a:ea typeface="Encode Sans"/>
              <a:cs typeface="Encode Sans"/>
              <a:sym typeface="Encode Sans"/>
            </a:endParaRPr>
          </a:p>
          <a:p>
            <a:pPr indent="-330200" lvl="0" marL="457200" rtl="0" algn="l">
              <a:lnSpc>
                <a:spcPct val="115000"/>
              </a:lnSpc>
              <a:spcBef>
                <a:spcPts val="0"/>
              </a:spcBef>
              <a:spcAft>
                <a:spcPts val="0"/>
              </a:spcAft>
              <a:buSzPts val="1600"/>
              <a:buFont typeface="Encode Sans"/>
              <a:buChar char="-"/>
            </a:pPr>
            <a:r>
              <a:rPr lang="en" sz="1600">
                <a:latin typeface="Encode Sans"/>
                <a:ea typeface="Encode Sans"/>
                <a:cs typeface="Encode Sans"/>
                <a:sym typeface="Encode Sans"/>
              </a:rPr>
              <a:t>Confident writers often preferred using their own voice over AI assistance.</a:t>
            </a:r>
            <a:endParaRPr sz="1600">
              <a:latin typeface="Encode Sans"/>
              <a:ea typeface="Encode Sans"/>
              <a:cs typeface="Encode Sans"/>
              <a:sym typeface="Encode Sans"/>
            </a:endParaRPr>
          </a:p>
          <a:p>
            <a:pPr indent="-330200" lvl="0" marL="457200" rtl="0" algn="l">
              <a:lnSpc>
                <a:spcPct val="115000"/>
              </a:lnSpc>
              <a:spcBef>
                <a:spcPts val="0"/>
              </a:spcBef>
              <a:spcAft>
                <a:spcPts val="0"/>
              </a:spcAft>
              <a:buSzPts val="1600"/>
              <a:buFont typeface="Encode Sans"/>
              <a:buChar char="-"/>
            </a:pPr>
            <a:r>
              <a:rPr lang="en" sz="1600">
                <a:latin typeface="Encode Sans"/>
                <a:ea typeface="Encode Sans"/>
                <a:cs typeface="Encode Sans"/>
                <a:sym typeface="Encode Sans"/>
              </a:rPr>
              <a:t>Less confident writers used AI mainly for grammar help and idea generation.</a:t>
            </a:r>
            <a:endParaRPr sz="1600">
              <a:latin typeface="Encode Sans"/>
              <a:ea typeface="Encode Sans"/>
              <a:cs typeface="Encode Sans"/>
              <a:sym typeface="Encode Sans"/>
            </a:endParaRPr>
          </a:p>
          <a:p>
            <a:pPr indent="0" lvl="0" marL="0" rtl="0" algn="l">
              <a:lnSpc>
                <a:spcPct val="115000"/>
              </a:lnSpc>
              <a:spcBef>
                <a:spcPts val="0"/>
              </a:spcBef>
              <a:spcAft>
                <a:spcPts val="0"/>
              </a:spcAft>
              <a:buNone/>
            </a:pPr>
            <a:r>
              <a:rPr lang="en" sz="1600">
                <a:latin typeface="Encode Sans"/>
                <a:ea typeface="Encode Sans"/>
                <a:cs typeface="Encode Sans"/>
                <a:sym typeface="Encode Sans"/>
              </a:rPr>
              <a:t>Data: (11 of 12 responses received)</a:t>
            </a:r>
            <a:endParaRPr sz="1200">
              <a:latin typeface="Encode Sans"/>
              <a:ea typeface="Encode Sans"/>
              <a:cs typeface="Encode Sans"/>
              <a:sym typeface="Encode Sans"/>
            </a:endParaRPr>
          </a:p>
          <a:p>
            <a:pPr indent="0" lvl="0" marL="457200" rtl="0" algn="l">
              <a:lnSpc>
                <a:spcPct val="115000"/>
              </a:lnSpc>
              <a:spcBef>
                <a:spcPts val="0"/>
              </a:spcBef>
              <a:spcAft>
                <a:spcPts val="0"/>
              </a:spcAft>
              <a:buNone/>
            </a:pPr>
            <a:r>
              <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p:txBody>
      </p:sp>
      <p:sp>
        <p:nvSpPr>
          <p:cNvPr id="260" name="Google Shape;260;p49"/>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261" name="Google Shape;261;p49"/>
          <p:cNvSpPr txBox="1"/>
          <p:nvPr/>
        </p:nvSpPr>
        <p:spPr>
          <a:xfrm>
            <a:off x="6329925" y="788925"/>
            <a:ext cx="2584800" cy="21858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1300">
                <a:solidFill>
                  <a:schemeClr val="accent2"/>
                </a:solidFill>
                <a:latin typeface="Encode Sans"/>
                <a:ea typeface="Encode Sans"/>
                <a:cs typeface="Encode Sans"/>
                <a:sym typeface="Encode Sans"/>
              </a:rPr>
              <a:t>“No, I personally really enjoy the writing process. Yes, and I am very prideful about my work if that's the right word to use, and so I do just kind of old fashioned, like, Hey, here's my paper. Can you find some grammar issues with it? And then we talk through it. So in general, I do not use AI for writing.” - </a:t>
            </a:r>
            <a:r>
              <a:rPr lang="en" sz="1300">
                <a:solidFill>
                  <a:schemeClr val="lt1"/>
                </a:solidFill>
                <a:latin typeface="Encode Sans"/>
                <a:ea typeface="Encode Sans"/>
                <a:cs typeface="Encode Sans"/>
                <a:sym typeface="Encode Sans"/>
              </a:rPr>
              <a:t>ES-01</a:t>
            </a:r>
            <a:endParaRPr sz="1300">
              <a:solidFill>
                <a:schemeClr val="accent2"/>
              </a:solidFill>
              <a:latin typeface="Encode Sans"/>
              <a:ea typeface="Encode Sans"/>
              <a:cs typeface="Encode Sans"/>
              <a:sym typeface="Encode Sans"/>
            </a:endParaRPr>
          </a:p>
        </p:txBody>
      </p:sp>
      <p:sp>
        <p:nvSpPr>
          <p:cNvPr id="262" name="Google Shape;262;p49"/>
          <p:cNvSpPr txBox="1"/>
          <p:nvPr/>
        </p:nvSpPr>
        <p:spPr>
          <a:xfrm>
            <a:off x="5844875" y="22225"/>
            <a:ext cx="32793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Amrit Kaur, Marcella Pham, Felicia Yeh</a:t>
            </a:r>
            <a:endParaRPr>
              <a:solidFill>
                <a:schemeClr val="lt2"/>
              </a:solidFill>
              <a:latin typeface="Encode Sans"/>
              <a:ea typeface="Encode Sans"/>
              <a:cs typeface="Encode Sans"/>
              <a:sym typeface="Encode Sans"/>
            </a:endParaRPr>
          </a:p>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263" name="Google Shape;263;p49"/>
          <p:cNvSpPr txBox="1"/>
          <p:nvPr/>
        </p:nvSpPr>
        <p:spPr>
          <a:xfrm>
            <a:off x="6329925" y="3247850"/>
            <a:ext cx="2584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Encode Sans"/>
                <a:ea typeface="Encode Sans"/>
                <a:cs typeface="Encode Sans"/>
                <a:sym typeface="Encode Sans"/>
              </a:rPr>
              <a:t>“</a:t>
            </a:r>
            <a:r>
              <a:rPr lang="en" sz="1300">
                <a:solidFill>
                  <a:schemeClr val="lt1"/>
                </a:solidFill>
                <a:latin typeface="Encode Sans"/>
                <a:ea typeface="Encode Sans"/>
                <a:cs typeface="Encode Sans"/>
                <a:sym typeface="Encode Sans"/>
              </a:rPr>
              <a:t>A lot of the writing I've done has always been on my own. I never really saw AI as a tool for drafting or designing, and part of that is because its reliability is very questionable." - ES-13</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0"/>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269" name="Google Shape;269;p50"/>
          <p:cNvSpPr txBox="1"/>
          <p:nvPr>
            <p:ph idx="2" type="body"/>
          </p:nvPr>
        </p:nvSpPr>
        <p:spPr>
          <a:xfrm>
            <a:off x="479700" y="1674225"/>
            <a:ext cx="45990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b="1" lang="en" sz="2000">
                <a:latin typeface="Encode Sans"/>
                <a:ea typeface="Encode Sans"/>
                <a:cs typeface="Encode Sans"/>
                <a:sym typeface="Encode Sans"/>
              </a:rPr>
              <a:t>What prior experience did students have with AI for writing?</a:t>
            </a:r>
            <a:endParaRPr b="1" sz="2000">
              <a:latin typeface="Encode Sans"/>
              <a:ea typeface="Encode Sans"/>
              <a:cs typeface="Encode Sans"/>
              <a:sym typeface="Encode Sans"/>
            </a:endParaRPr>
          </a:p>
          <a:p>
            <a:pPr indent="-323850" lvl="0" marL="457200" rtl="0" algn="l">
              <a:lnSpc>
                <a:spcPct val="90000"/>
              </a:lnSpc>
              <a:spcBef>
                <a:spcPts val="0"/>
              </a:spcBef>
              <a:spcAft>
                <a:spcPts val="0"/>
              </a:spcAft>
              <a:buSzPts val="1500"/>
              <a:buFont typeface="Encode Sans"/>
              <a:buChar char="-"/>
            </a:pPr>
            <a:r>
              <a:rPr lang="en" sz="1500">
                <a:latin typeface="Encode Sans"/>
                <a:ea typeface="Encode Sans"/>
                <a:cs typeface="Encode Sans"/>
                <a:sym typeface="Encode Sans"/>
              </a:rPr>
              <a:t>Yes: 6</a:t>
            </a:r>
            <a:endParaRPr sz="1500">
              <a:latin typeface="Encode Sans"/>
              <a:ea typeface="Encode Sans"/>
              <a:cs typeface="Encode Sans"/>
              <a:sym typeface="Encode Sans"/>
            </a:endParaRPr>
          </a:p>
          <a:p>
            <a:pPr indent="-323850" lvl="0" marL="457200" rtl="0" algn="l">
              <a:lnSpc>
                <a:spcPct val="90000"/>
              </a:lnSpc>
              <a:spcBef>
                <a:spcPts val="0"/>
              </a:spcBef>
              <a:spcAft>
                <a:spcPts val="0"/>
              </a:spcAft>
              <a:buSzPts val="1500"/>
              <a:buFont typeface="Encode Sans"/>
              <a:buChar char="-"/>
            </a:pPr>
            <a:r>
              <a:rPr lang="en" sz="1500">
                <a:latin typeface="Encode Sans"/>
                <a:ea typeface="Encode Sans"/>
                <a:cs typeface="Encode Sans"/>
                <a:sym typeface="Encode Sans"/>
              </a:rPr>
              <a:t>No: 4</a:t>
            </a:r>
            <a:endParaRPr sz="1500">
              <a:latin typeface="Encode Sans"/>
              <a:ea typeface="Encode Sans"/>
              <a:cs typeface="Encode Sans"/>
              <a:sym typeface="Encode Sans"/>
            </a:endParaRPr>
          </a:p>
          <a:p>
            <a:pPr indent="-323850" lvl="0" marL="457200" rtl="0" algn="l">
              <a:lnSpc>
                <a:spcPct val="90000"/>
              </a:lnSpc>
              <a:spcBef>
                <a:spcPts val="0"/>
              </a:spcBef>
              <a:spcAft>
                <a:spcPts val="0"/>
              </a:spcAft>
              <a:buSzPts val="1500"/>
              <a:buFont typeface="Encode Sans"/>
              <a:buChar char="-"/>
            </a:pPr>
            <a:r>
              <a:rPr lang="en" sz="1500">
                <a:latin typeface="Encode Sans"/>
                <a:ea typeface="Encode Sans"/>
                <a:cs typeface="Encode Sans"/>
                <a:sym typeface="Encode Sans"/>
              </a:rPr>
              <a:t>N/A: 1</a:t>
            </a:r>
            <a:endParaRPr sz="1500">
              <a:latin typeface="Encode Sans"/>
              <a:ea typeface="Encode Sans"/>
              <a:cs typeface="Encode Sans"/>
              <a:sym typeface="Encode Sans"/>
            </a:endParaRPr>
          </a:p>
          <a:p>
            <a:pPr indent="0" lvl="0" marL="0" rtl="0" algn="l">
              <a:lnSpc>
                <a:spcPct val="90000"/>
              </a:lnSpc>
              <a:spcBef>
                <a:spcPts val="0"/>
              </a:spcBef>
              <a:spcAft>
                <a:spcPts val="0"/>
              </a:spcAft>
              <a:buNone/>
            </a:pPr>
            <a:r>
              <a:t/>
            </a:r>
            <a:endParaRPr>
              <a:latin typeface="Encode Sans"/>
              <a:ea typeface="Encode Sans"/>
              <a:cs typeface="Encode Sans"/>
              <a:sym typeface="Encode Sans"/>
            </a:endParaRPr>
          </a:p>
          <a:p>
            <a:pPr indent="0" lvl="0" marL="0" rtl="0" algn="l">
              <a:lnSpc>
                <a:spcPct val="90000"/>
              </a:lnSpc>
              <a:spcBef>
                <a:spcPts val="0"/>
              </a:spcBef>
              <a:spcAft>
                <a:spcPts val="0"/>
              </a:spcAft>
              <a:buNone/>
            </a:pPr>
            <a:r>
              <a:rPr b="1" lang="en" sz="2000">
                <a:latin typeface="Encode Sans"/>
                <a:ea typeface="Encode Sans"/>
                <a:cs typeface="Encode Sans"/>
                <a:sym typeface="Encode Sans"/>
              </a:rPr>
              <a:t>Key insight: </a:t>
            </a:r>
            <a:endParaRPr b="1" sz="2000">
              <a:latin typeface="Encode Sans"/>
              <a:ea typeface="Encode Sans"/>
              <a:cs typeface="Encode Sans"/>
              <a:sym typeface="Encode Sans"/>
            </a:endParaRPr>
          </a:p>
          <a:p>
            <a:pPr indent="0" lvl="0" marL="0" rtl="0" algn="l">
              <a:lnSpc>
                <a:spcPct val="90000"/>
              </a:lnSpc>
              <a:spcBef>
                <a:spcPts val="0"/>
              </a:spcBef>
              <a:spcAft>
                <a:spcPts val="0"/>
              </a:spcAft>
              <a:buNone/>
            </a:pPr>
            <a:r>
              <a:rPr lang="en" sz="1500">
                <a:latin typeface="Encode Sans"/>
                <a:ea typeface="Encode Sans"/>
                <a:cs typeface="Encode Sans"/>
                <a:sym typeface="Encode Sans"/>
              </a:rPr>
              <a:t>6 students used AI as a technical support tool, which was useful for tasks like grammar corrections or idea generations, not for completing all content. They used it to enhance their writing, not to replace their own voices.</a:t>
            </a:r>
            <a:endParaRPr sz="1500">
              <a:latin typeface="Encode Sans"/>
              <a:ea typeface="Encode Sans"/>
              <a:cs typeface="Encode Sans"/>
              <a:sym typeface="Encode Sans"/>
            </a:endParaRPr>
          </a:p>
          <a:p>
            <a:pPr indent="0" lvl="0" marL="0" rtl="0" algn="l">
              <a:lnSpc>
                <a:spcPct val="90000"/>
              </a:lnSpc>
              <a:spcBef>
                <a:spcPts val="0"/>
              </a:spcBef>
              <a:spcAft>
                <a:spcPts val="0"/>
              </a:spcAft>
              <a:buNone/>
            </a:pPr>
            <a:r>
              <a:t/>
            </a:r>
            <a:endParaRPr>
              <a:latin typeface="Encode Sans"/>
              <a:ea typeface="Encode Sans"/>
              <a:cs typeface="Encode Sans"/>
              <a:sym typeface="Encode Sans"/>
            </a:endParaRPr>
          </a:p>
          <a:p>
            <a:pPr indent="0" lvl="0" marL="0" rtl="0" algn="l">
              <a:lnSpc>
                <a:spcPct val="90000"/>
              </a:lnSpc>
              <a:spcBef>
                <a:spcPts val="0"/>
              </a:spcBef>
              <a:spcAft>
                <a:spcPts val="0"/>
              </a:spcAft>
              <a:buNone/>
            </a:pPr>
            <a:r>
              <a:t/>
            </a:r>
            <a:endParaRPr>
              <a:latin typeface="Encode Sans"/>
              <a:ea typeface="Encode Sans"/>
              <a:cs typeface="Encode Sans"/>
              <a:sym typeface="Encode Sans"/>
            </a:endParaRPr>
          </a:p>
          <a:p>
            <a:pPr indent="0" lvl="0" marL="0" rtl="0" algn="l">
              <a:lnSpc>
                <a:spcPct val="90000"/>
              </a:lnSpc>
              <a:spcBef>
                <a:spcPts val="0"/>
              </a:spcBef>
              <a:spcAft>
                <a:spcPts val="0"/>
              </a:spcAft>
              <a:buNone/>
            </a:pPr>
            <a:r>
              <a:t/>
            </a:r>
            <a:endParaRPr>
              <a:latin typeface="Encode Sans"/>
              <a:ea typeface="Encode Sans"/>
              <a:cs typeface="Encode Sans"/>
              <a:sym typeface="Encode Sans"/>
            </a:endParaRPr>
          </a:p>
        </p:txBody>
      </p:sp>
      <p:sp>
        <p:nvSpPr>
          <p:cNvPr id="270" name="Google Shape;270;p50"/>
          <p:cNvSpPr txBox="1"/>
          <p:nvPr>
            <p:ph type="title"/>
          </p:nvPr>
        </p:nvSpPr>
        <p:spPr>
          <a:xfrm>
            <a:off x="447873" y="214785"/>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271" name="Google Shape;271;p50"/>
          <p:cNvSpPr txBox="1"/>
          <p:nvPr/>
        </p:nvSpPr>
        <p:spPr>
          <a:xfrm>
            <a:off x="5399900" y="2949200"/>
            <a:ext cx="3271500" cy="993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300">
                <a:solidFill>
                  <a:srgbClr val="E8D3A2"/>
                </a:solidFill>
                <a:latin typeface="Encode Sans"/>
                <a:ea typeface="Encode Sans"/>
                <a:cs typeface="Encode Sans"/>
                <a:sym typeface="Encode Sans"/>
              </a:rPr>
              <a:t>“</a:t>
            </a:r>
            <a:r>
              <a:rPr lang="en" sz="1300">
                <a:solidFill>
                  <a:srgbClr val="E8D3A2"/>
                </a:solidFill>
                <a:latin typeface="Encode Sans"/>
                <a:ea typeface="Encode Sans"/>
                <a:cs typeface="Encode Sans"/>
                <a:sym typeface="Encode Sans"/>
              </a:rPr>
              <a:t>I like to do creative writing, and so sometimes I'll have Chat GPT give me like a prompt, if I'm struggling with maybe a type of writing I wanna do.” - ES-03</a:t>
            </a:r>
            <a:endParaRPr sz="1300">
              <a:solidFill>
                <a:srgbClr val="E8D3A2"/>
              </a:solidFill>
              <a:latin typeface="Encode Sans"/>
              <a:ea typeface="Encode Sans"/>
              <a:cs typeface="Encode Sans"/>
              <a:sym typeface="Encode Sans"/>
            </a:endParaRPr>
          </a:p>
          <a:p>
            <a:pPr indent="0" lvl="0" marL="0" rtl="0" algn="l">
              <a:spcBef>
                <a:spcPts val="0"/>
              </a:spcBef>
              <a:spcAft>
                <a:spcPts val="0"/>
              </a:spcAft>
              <a:buNone/>
            </a:pPr>
            <a:r>
              <a:t/>
            </a:r>
            <a:endParaRPr sz="1300">
              <a:solidFill>
                <a:srgbClr val="E8D3A2"/>
              </a:solidFill>
            </a:endParaRPr>
          </a:p>
        </p:txBody>
      </p:sp>
      <p:sp>
        <p:nvSpPr>
          <p:cNvPr id="272" name="Google Shape;272;p50"/>
          <p:cNvSpPr txBox="1"/>
          <p:nvPr/>
        </p:nvSpPr>
        <p:spPr>
          <a:xfrm>
            <a:off x="5399900" y="1674225"/>
            <a:ext cx="3159300" cy="993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 sz="1300">
                <a:solidFill>
                  <a:srgbClr val="E8D3A2"/>
                </a:solidFill>
                <a:latin typeface="Encode Sans"/>
                <a:ea typeface="Encode Sans"/>
                <a:cs typeface="Encode Sans"/>
                <a:sym typeface="Encode Sans"/>
              </a:rPr>
              <a:t>“almost every day... I use it to summarize articles, put paragraphs together, grammar checks, literally every like math, physics problems. I use everything pretty much." - ES-07</a:t>
            </a:r>
            <a:endParaRPr sz="1300">
              <a:solidFill>
                <a:srgbClr val="E8D3A2"/>
              </a:solidFill>
              <a:latin typeface="Encode Sans"/>
              <a:ea typeface="Encode Sans"/>
              <a:cs typeface="Encode Sans"/>
              <a:sym typeface="Encode Sans"/>
            </a:endParaRPr>
          </a:p>
          <a:p>
            <a:pPr indent="0" lvl="0" marL="0" rtl="0" algn="l">
              <a:spcBef>
                <a:spcPts val="0"/>
              </a:spcBef>
              <a:spcAft>
                <a:spcPts val="0"/>
              </a:spcAft>
              <a:buNone/>
            </a:pPr>
            <a:r>
              <a:t/>
            </a:r>
            <a:endParaRPr sz="1300">
              <a:solidFill>
                <a:srgbClr val="E8D3A2"/>
              </a:solidFill>
              <a:latin typeface="Encode Sans"/>
              <a:ea typeface="Encode Sans"/>
              <a:cs typeface="Encode Sans"/>
              <a:sym typeface="Encode Sans"/>
            </a:endParaRPr>
          </a:p>
          <a:p>
            <a:pPr indent="0" lvl="0" marL="0" rtl="0" algn="l">
              <a:spcBef>
                <a:spcPts val="0"/>
              </a:spcBef>
              <a:spcAft>
                <a:spcPts val="0"/>
              </a:spcAft>
              <a:buNone/>
            </a:pPr>
            <a:r>
              <a:t/>
            </a:r>
            <a:endParaRPr/>
          </a:p>
        </p:txBody>
      </p:sp>
      <p:sp>
        <p:nvSpPr>
          <p:cNvPr id="273" name="Google Shape;273;p50"/>
          <p:cNvSpPr txBox="1"/>
          <p:nvPr/>
        </p:nvSpPr>
        <p:spPr>
          <a:xfrm>
            <a:off x="5918025" y="26450"/>
            <a:ext cx="32715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Amrit Kaur, Marcella Pham, Felicia Yeh</a:t>
            </a:r>
            <a:endParaRPr>
              <a:solidFill>
                <a:schemeClr val="lt2"/>
              </a:solidFill>
              <a:latin typeface="Encode Sans"/>
              <a:ea typeface="Encode Sans"/>
              <a:cs typeface="Encode Sans"/>
              <a:sym typeface="Encod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1"/>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279" name="Google Shape;279;p51"/>
          <p:cNvSpPr txBox="1"/>
          <p:nvPr>
            <p:ph idx="2" type="body"/>
          </p:nvPr>
        </p:nvSpPr>
        <p:spPr>
          <a:xfrm>
            <a:off x="439350" y="1526663"/>
            <a:ext cx="8526600" cy="282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000">
                <a:solidFill>
                  <a:srgbClr val="FFFFFF"/>
                </a:solidFill>
                <a:latin typeface="Encode Sans"/>
                <a:ea typeface="Encode Sans"/>
                <a:cs typeface="Encode Sans"/>
                <a:sym typeface="Encode Sans"/>
              </a:rPr>
              <a:t>First </a:t>
            </a:r>
            <a:r>
              <a:rPr lang="en" sz="2000">
                <a:solidFill>
                  <a:srgbClr val="FFFFFF"/>
                </a:solidFill>
                <a:latin typeface="Encode Sans"/>
                <a:ea typeface="Encode Sans"/>
                <a:cs typeface="Encode Sans"/>
                <a:sym typeface="Encode Sans"/>
              </a:rPr>
              <a:t>Impressions</a:t>
            </a:r>
            <a:r>
              <a:rPr lang="en" sz="2000">
                <a:solidFill>
                  <a:srgbClr val="FFFFFF"/>
                </a:solidFill>
                <a:latin typeface="Encode Sans"/>
                <a:ea typeface="Encode Sans"/>
                <a:cs typeface="Encode Sans"/>
                <a:sym typeface="Encode Sans"/>
              </a:rPr>
              <a:t> of Dr. Tony’s </a:t>
            </a:r>
            <a:r>
              <a:rPr lang="en" sz="2000">
                <a:solidFill>
                  <a:srgbClr val="FFFFFF"/>
                </a:solidFill>
                <a:latin typeface="Encode Sans"/>
                <a:ea typeface="Encode Sans"/>
                <a:cs typeface="Encode Sans"/>
                <a:sym typeface="Encode Sans"/>
              </a:rPr>
              <a:t>Children's</a:t>
            </a:r>
            <a:r>
              <a:rPr lang="en" sz="2000">
                <a:solidFill>
                  <a:srgbClr val="FFFFFF"/>
                </a:solidFill>
                <a:latin typeface="Encode Sans"/>
                <a:ea typeface="Encode Sans"/>
                <a:cs typeface="Encode Sans"/>
                <a:sym typeface="Encode Sans"/>
              </a:rPr>
              <a:t> Book Review Assignment </a:t>
            </a:r>
            <a:endParaRPr sz="2000">
              <a:solidFill>
                <a:srgbClr val="FFFFFF"/>
              </a:solidFill>
              <a:latin typeface="Encode Sans"/>
              <a:ea typeface="Encode Sans"/>
              <a:cs typeface="Encode Sans"/>
              <a:sym typeface="Encode Sans"/>
            </a:endParaRPr>
          </a:p>
          <a:p>
            <a:pPr indent="0" lvl="0" marL="0" rtl="0" algn="l">
              <a:lnSpc>
                <a:spcPct val="115000"/>
              </a:lnSpc>
              <a:spcBef>
                <a:spcPts val="1000"/>
              </a:spcBef>
              <a:spcAft>
                <a:spcPts val="0"/>
              </a:spcAft>
              <a:buNone/>
            </a:pPr>
            <a:r>
              <a:rPr b="1" lang="en" sz="1200">
                <a:solidFill>
                  <a:srgbClr val="FFFFFF"/>
                </a:solidFill>
                <a:latin typeface="Encode Sans"/>
                <a:ea typeface="Encode Sans"/>
                <a:cs typeface="Encode Sans"/>
                <a:sym typeface="Encode Sans"/>
              </a:rPr>
              <a:t>1 </a:t>
            </a:r>
            <a:r>
              <a:rPr lang="en" sz="1200">
                <a:solidFill>
                  <a:srgbClr val="FFFFFF"/>
                </a:solidFill>
                <a:latin typeface="Encode Sans"/>
                <a:ea typeface="Encode Sans"/>
                <a:cs typeface="Encode Sans"/>
                <a:sym typeface="Encode Sans"/>
              </a:rPr>
              <a:t>student was </a:t>
            </a:r>
            <a:r>
              <a:rPr b="1" lang="en" sz="1200">
                <a:solidFill>
                  <a:srgbClr val="FFFFFF"/>
                </a:solidFill>
                <a:latin typeface="Encode Sans"/>
                <a:ea typeface="Encode Sans"/>
                <a:cs typeface="Encode Sans"/>
                <a:sym typeface="Encode Sans"/>
              </a:rPr>
              <a:t>hesitant</a:t>
            </a:r>
            <a:r>
              <a:rPr lang="en" sz="1200">
                <a:solidFill>
                  <a:srgbClr val="FFFFFF"/>
                </a:solidFill>
                <a:latin typeface="Encode Sans"/>
                <a:ea typeface="Encode Sans"/>
                <a:cs typeface="Encode Sans"/>
                <a:sym typeface="Encode Sans"/>
              </a:rPr>
              <a:t>  </a:t>
            </a:r>
            <a:r>
              <a:rPr i="1" lang="en" sz="1100">
                <a:solidFill>
                  <a:schemeClr val="lt1"/>
                </a:solidFill>
              </a:rPr>
              <a:t>“My first impressions were hesitant, because I felt like I could have written a review myself”</a:t>
            </a:r>
            <a:r>
              <a:rPr lang="en" sz="1100">
                <a:solidFill>
                  <a:schemeClr val="lt1"/>
                </a:solidFill>
              </a:rPr>
              <a:t> – ES-01</a:t>
            </a:r>
            <a:r>
              <a:rPr lang="en" sz="1100">
                <a:solidFill>
                  <a:srgbClr val="FFFFFF"/>
                </a:solidFill>
                <a:latin typeface="Encode Sans"/>
                <a:ea typeface="Encode Sans"/>
                <a:cs typeface="Encode Sans"/>
                <a:sym typeface="Encode Sans"/>
              </a:rPr>
              <a:t>  </a:t>
            </a:r>
            <a:endParaRPr sz="1100">
              <a:solidFill>
                <a:srgbClr val="FFFFFF"/>
              </a:solidFill>
              <a:latin typeface="Encode Sans"/>
              <a:ea typeface="Encode Sans"/>
              <a:cs typeface="Encode Sans"/>
              <a:sym typeface="Encode Sans"/>
            </a:endParaRPr>
          </a:p>
          <a:p>
            <a:pPr indent="0" lvl="0" marL="0" rtl="0" algn="l">
              <a:lnSpc>
                <a:spcPct val="115000"/>
              </a:lnSpc>
              <a:spcBef>
                <a:spcPts val="1000"/>
              </a:spcBef>
              <a:spcAft>
                <a:spcPts val="0"/>
              </a:spcAft>
              <a:buNone/>
            </a:pPr>
            <a:r>
              <a:rPr b="1" lang="en" sz="1200">
                <a:solidFill>
                  <a:srgbClr val="FFFFFF"/>
                </a:solidFill>
                <a:latin typeface="Encode Sans"/>
                <a:ea typeface="Encode Sans"/>
                <a:cs typeface="Encode Sans"/>
                <a:sym typeface="Encode Sans"/>
              </a:rPr>
              <a:t>2 </a:t>
            </a:r>
            <a:r>
              <a:rPr lang="en" sz="1200">
                <a:solidFill>
                  <a:srgbClr val="FFFFFF"/>
                </a:solidFill>
                <a:latin typeface="Encode Sans"/>
                <a:ea typeface="Encode Sans"/>
                <a:cs typeface="Encode Sans"/>
                <a:sym typeface="Encode Sans"/>
              </a:rPr>
              <a:t>students were </a:t>
            </a:r>
            <a:r>
              <a:rPr b="1" lang="en" sz="1200">
                <a:solidFill>
                  <a:srgbClr val="FFFFFF"/>
                </a:solidFill>
                <a:latin typeface="Encode Sans"/>
                <a:ea typeface="Encode Sans"/>
                <a:cs typeface="Encode Sans"/>
                <a:sym typeface="Encode Sans"/>
              </a:rPr>
              <a:t>intrigued  </a:t>
            </a:r>
            <a:r>
              <a:rPr lang="en" sz="1100">
                <a:solidFill>
                  <a:schemeClr val="lt1"/>
                </a:solidFill>
              </a:rPr>
              <a:t>“I just thought it was pretty interesting that, like, I guess, being assigned to use ChatGPT because I've never seen that before in other classes.” – ES-08 </a:t>
            </a:r>
            <a:endParaRPr i="1" sz="1100">
              <a:solidFill>
                <a:schemeClr val="lt1"/>
              </a:solidFill>
            </a:endParaRPr>
          </a:p>
          <a:p>
            <a:pPr indent="0" lvl="0" marL="0" rtl="0" algn="l">
              <a:lnSpc>
                <a:spcPct val="115000"/>
              </a:lnSpc>
              <a:spcBef>
                <a:spcPts val="1000"/>
              </a:spcBef>
              <a:spcAft>
                <a:spcPts val="0"/>
              </a:spcAft>
              <a:buNone/>
            </a:pPr>
            <a:r>
              <a:rPr b="1" lang="en" sz="1200">
                <a:solidFill>
                  <a:srgbClr val="FFFFFF"/>
                </a:solidFill>
                <a:latin typeface="Encode Sans"/>
                <a:ea typeface="Encode Sans"/>
                <a:cs typeface="Encode Sans"/>
                <a:sym typeface="Encode Sans"/>
              </a:rPr>
              <a:t>2 </a:t>
            </a:r>
            <a:r>
              <a:rPr lang="en" sz="1200">
                <a:solidFill>
                  <a:srgbClr val="FFFFFF"/>
                </a:solidFill>
                <a:latin typeface="Encode Sans"/>
                <a:ea typeface="Encode Sans"/>
                <a:cs typeface="Encode Sans"/>
                <a:sym typeface="Encode Sans"/>
              </a:rPr>
              <a:t>students were </a:t>
            </a:r>
            <a:r>
              <a:rPr b="1" lang="en" sz="1200">
                <a:solidFill>
                  <a:srgbClr val="FFFFFF"/>
                </a:solidFill>
                <a:latin typeface="Encode Sans"/>
                <a:ea typeface="Encode Sans"/>
                <a:cs typeface="Encode Sans"/>
                <a:sym typeface="Encode Sans"/>
              </a:rPr>
              <a:t>excited  </a:t>
            </a:r>
            <a:r>
              <a:rPr i="1" lang="en" sz="1100">
                <a:solidFill>
                  <a:schemeClr val="lt1"/>
                </a:solidFill>
              </a:rPr>
              <a:t>“I was definitely really excited because this was my like first ever college assignment where we got to use AI”</a:t>
            </a:r>
            <a:r>
              <a:rPr lang="en" sz="1100">
                <a:solidFill>
                  <a:schemeClr val="lt1"/>
                </a:solidFill>
              </a:rPr>
              <a:t> – ES-03</a:t>
            </a:r>
            <a:endParaRPr b="1" sz="1100">
              <a:solidFill>
                <a:srgbClr val="FFFFFF"/>
              </a:solidFill>
              <a:latin typeface="Encode Sans"/>
              <a:ea typeface="Encode Sans"/>
              <a:cs typeface="Encode Sans"/>
              <a:sym typeface="Encode Sans"/>
            </a:endParaRPr>
          </a:p>
          <a:p>
            <a:pPr indent="0" lvl="0" marL="0" rtl="0" algn="l">
              <a:lnSpc>
                <a:spcPct val="115000"/>
              </a:lnSpc>
              <a:spcBef>
                <a:spcPts val="1000"/>
              </a:spcBef>
              <a:spcAft>
                <a:spcPts val="0"/>
              </a:spcAft>
              <a:buNone/>
            </a:pPr>
            <a:r>
              <a:rPr b="1" lang="en" sz="1200">
                <a:solidFill>
                  <a:srgbClr val="FFFFFF"/>
                </a:solidFill>
                <a:latin typeface="Encode Sans"/>
                <a:ea typeface="Encode Sans"/>
                <a:cs typeface="Encode Sans"/>
                <a:sym typeface="Encode Sans"/>
              </a:rPr>
              <a:t>2 </a:t>
            </a:r>
            <a:r>
              <a:rPr lang="en" sz="1200">
                <a:solidFill>
                  <a:srgbClr val="FFFFFF"/>
                </a:solidFill>
                <a:latin typeface="Encode Sans"/>
                <a:ea typeface="Encode Sans"/>
                <a:cs typeface="Encode Sans"/>
                <a:sym typeface="Encode Sans"/>
              </a:rPr>
              <a:t>students were </a:t>
            </a:r>
            <a:r>
              <a:rPr b="1" lang="en" sz="1200">
                <a:solidFill>
                  <a:srgbClr val="FFFFFF"/>
                </a:solidFill>
                <a:latin typeface="Encode Sans"/>
                <a:ea typeface="Encode Sans"/>
                <a:cs typeface="Encode Sans"/>
                <a:sym typeface="Encode Sans"/>
              </a:rPr>
              <a:t>shocked </a:t>
            </a:r>
            <a:r>
              <a:rPr lang="en" sz="1200">
                <a:solidFill>
                  <a:srgbClr val="FFFFFF"/>
                </a:solidFill>
                <a:latin typeface="Encode Sans"/>
                <a:ea typeface="Encode Sans"/>
                <a:cs typeface="Encode Sans"/>
                <a:sym typeface="Encode Sans"/>
              </a:rPr>
              <a:t> </a:t>
            </a:r>
            <a:r>
              <a:rPr lang="en" sz="1100">
                <a:solidFill>
                  <a:schemeClr val="lt1"/>
                </a:solidFill>
              </a:rPr>
              <a:t>“I was kind of shocked that we were allowed to use AI. I wasn't expecting that” </a:t>
            </a:r>
            <a:r>
              <a:rPr lang="en" sz="1100">
                <a:solidFill>
                  <a:schemeClr val="lt1"/>
                </a:solidFill>
              </a:rPr>
              <a:t>– ES-11</a:t>
            </a:r>
            <a:endParaRPr sz="1100">
              <a:solidFill>
                <a:schemeClr val="lt1"/>
              </a:solidFill>
            </a:endParaRPr>
          </a:p>
          <a:p>
            <a:pPr indent="0" lvl="0" marL="0" rtl="0" algn="l">
              <a:lnSpc>
                <a:spcPct val="115000"/>
              </a:lnSpc>
              <a:spcBef>
                <a:spcPts val="1000"/>
              </a:spcBef>
              <a:spcAft>
                <a:spcPts val="0"/>
              </a:spcAft>
              <a:buNone/>
            </a:pPr>
            <a:r>
              <a:rPr b="1" lang="en" sz="1200">
                <a:solidFill>
                  <a:srgbClr val="FFFFFF"/>
                </a:solidFill>
                <a:latin typeface="Encode Sans"/>
                <a:ea typeface="Encode Sans"/>
                <a:cs typeface="Encode Sans"/>
                <a:sym typeface="Encode Sans"/>
              </a:rPr>
              <a:t>2 </a:t>
            </a:r>
            <a:r>
              <a:rPr lang="en" sz="1200">
                <a:solidFill>
                  <a:srgbClr val="FFFFFF"/>
                </a:solidFill>
                <a:latin typeface="Encode Sans"/>
                <a:ea typeface="Encode Sans"/>
                <a:cs typeface="Encode Sans"/>
                <a:sym typeface="Encode Sans"/>
              </a:rPr>
              <a:t>students had a </a:t>
            </a:r>
            <a:r>
              <a:rPr b="1" lang="en" sz="1200">
                <a:solidFill>
                  <a:srgbClr val="FFFFFF"/>
                </a:solidFill>
                <a:latin typeface="Encode Sans"/>
                <a:ea typeface="Encode Sans"/>
                <a:cs typeface="Encode Sans"/>
                <a:sym typeface="Encode Sans"/>
              </a:rPr>
              <a:t>neutral</a:t>
            </a:r>
            <a:r>
              <a:rPr lang="en" sz="1200">
                <a:solidFill>
                  <a:srgbClr val="FFFFFF"/>
                </a:solidFill>
                <a:latin typeface="Encode Sans"/>
                <a:ea typeface="Encode Sans"/>
                <a:cs typeface="Encode Sans"/>
                <a:sym typeface="Encode Sans"/>
              </a:rPr>
              <a:t> impression  </a:t>
            </a:r>
            <a:r>
              <a:rPr lang="en" sz="1100">
                <a:solidFill>
                  <a:schemeClr val="lt1"/>
                </a:solidFill>
              </a:rPr>
              <a:t>“I Mean, I just kind of took as like any other assignment.” </a:t>
            </a:r>
            <a:r>
              <a:rPr lang="en" sz="1100">
                <a:solidFill>
                  <a:schemeClr val="lt1"/>
                </a:solidFill>
              </a:rPr>
              <a:t>– ES-05</a:t>
            </a:r>
            <a:endParaRPr sz="1200">
              <a:solidFill>
                <a:schemeClr val="lt1"/>
              </a:solidFill>
              <a:latin typeface="Encode Sans"/>
              <a:ea typeface="Encode Sans"/>
              <a:cs typeface="Encode Sans"/>
              <a:sym typeface="Encode Sans"/>
            </a:endParaRPr>
          </a:p>
          <a:p>
            <a:pPr indent="0" lvl="0" marL="0" rtl="0" algn="l">
              <a:lnSpc>
                <a:spcPct val="115000"/>
              </a:lnSpc>
              <a:spcBef>
                <a:spcPts val="1000"/>
              </a:spcBef>
              <a:spcAft>
                <a:spcPts val="0"/>
              </a:spcAft>
              <a:buNone/>
            </a:pPr>
            <a:r>
              <a:rPr b="1" lang="en" sz="1200">
                <a:solidFill>
                  <a:srgbClr val="FFFFFF"/>
                </a:solidFill>
                <a:latin typeface="Encode Sans"/>
                <a:ea typeface="Encode Sans"/>
                <a:cs typeface="Encode Sans"/>
                <a:sym typeface="Encode Sans"/>
              </a:rPr>
              <a:t>1 </a:t>
            </a:r>
            <a:r>
              <a:rPr lang="en" sz="1200">
                <a:solidFill>
                  <a:srgbClr val="FFFFFF"/>
                </a:solidFill>
                <a:latin typeface="Encode Sans"/>
                <a:ea typeface="Encode Sans"/>
                <a:cs typeface="Encode Sans"/>
                <a:sym typeface="Encode Sans"/>
              </a:rPr>
              <a:t>student was </a:t>
            </a:r>
            <a:r>
              <a:rPr b="1" lang="en" sz="1200">
                <a:solidFill>
                  <a:srgbClr val="FFFFFF"/>
                </a:solidFill>
                <a:latin typeface="Encode Sans"/>
                <a:ea typeface="Encode Sans"/>
                <a:cs typeface="Encode Sans"/>
                <a:sym typeface="Encode Sans"/>
              </a:rPr>
              <a:t>confused </a:t>
            </a:r>
            <a:r>
              <a:rPr lang="en" sz="1100">
                <a:solidFill>
                  <a:schemeClr val="lt1"/>
                </a:solidFill>
              </a:rPr>
              <a:t> “I think I was, it was a bit confusing because most professors … encourage you not to use AI” </a:t>
            </a:r>
            <a:r>
              <a:rPr lang="en" sz="1100">
                <a:solidFill>
                  <a:schemeClr val="lt1"/>
                </a:solidFill>
              </a:rPr>
              <a:t>– ES-15</a:t>
            </a:r>
            <a:endParaRPr b="1" sz="1200">
              <a:solidFill>
                <a:schemeClr val="lt1"/>
              </a:solidFill>
              <a:latin typeface="Encode Sans"/>
              <a:ea typeface="Encode Sans"/>
              <a:cs typeface="Encode Sans"/>
              <a:sym typeface="Encode Sans"/>
            </a:endParaRPr>
          </a:p>
          <a:p>
            <a:pPr indent="0" lvl="0" marL="0" rtl="0" algn="l">
              <a:lnSpc>
                <a:spcPct val="90000"/>
              </a:lnSpc>
              <a:spcBef>
                <a:spcPts val="1000"/>
              </a:spcBef>
              <a:spcAft>
                <a:spcPts val="0"/>
              </a:spcAft>
              <a:buClr>
                <a:schemeClr val="lt2"/>
              </a:buClr>
              <a:buSzPts val="2400"/>
              <a:buNone/>
            </a:pPr>
            <a:r>
              <a:t/>
            </a:r>
            <a:endParaRPr sz="1400">
              <a:latin typeface="Encode Sans"/>
              <a:ea typeface="Encode Sans"/>
              <a:cs typeface="Encode Sans"/>
              <a:sym typeface="Encode Sans"/>
            </a:endParaRPr>
          </a:p>
        </p:txBody>
      </p:sp>
      <p:sp>
        <p:nvSpPr>
          <p:cNvPr id="280" name="Google Shape;280;p51"/>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281" name="Google Shape;281;p51"/>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282" name="Google Shape;282;p51"/>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Cole and Vlad</a:t>
            </a:r>
            <a:endParaRPr>
              <a:solidFill>
                <a:schemeClr val="lt2"/>
              </a:solidFill>
              <a:latin typeface="Encode Sans"/>
              <a:ea typeface="Encode Sans"/>
              <a:cs typeface="Encode Sans"/>
              <a:sym typeface="Encod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2"/>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288" name="Google Shape;288;p52"/>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a:latin typeface="Encode Sans"/>
                <a:ea typeface="Encode Sans"/>
                <a:cs typeface="Encode Sans"/>
                <a:sym typeface="Encode Sans"/>
              </a:rPr>
              <a:t>Reported Challenges:</a:t>
            </a:r>
            <a:endParaRPr>
              <a:latin typeface="Encode Sans"/>
              <a:ea typeface="Encode Sans"/>
              <a:cs typeface="Encode Sans"/>
              <a:sym typeface="Encode Sans"/>
            </a:endParaRPr>
          </a:p>
          <a:p>
            <a:pPr indent="-361950" lvl="0" marL="457200" rtl="0" algn="l">
              <a:lnSpc>
                <a:spcPct val="90000"/>
              </a:lnSpc>
              <a:spcBef>
                <a:spcPts val="0"/>
              </a:spcBef>
              <a:spcAft>
                <a:spcPts val="0"/>
              </a:spcAft>
              <a:buSzPts val="2100"/>
              <a:buFont typeface="Encode Sans"/>
              <a:buChar char="●"/>
            </a:pPr>
            <a:r>
              <a:rPr lang="en" sz="2100">
                <a:latin typeface="Encode Sans"/>
                <a:ea typeface="Encode Sans"/>
                <a:cs typeface="Encode Sans"/>
                <a:sym typeface="Encode Sans"/>
              </a:rPr>
              <a:t>2 students reported inaccuracies with AI results, such as </a:t>
            </a:r>
            <a:r>
              <a:rPr lang="en" sz="2100">
                <a:latin typeface="Encode Sans"/>
                <a:ea typeface="Encode Sans"/>
                <a:cs typeface="Encode Sans"/>
                <a:sym typeface="Encode Sans"/>
              </a:rPr>
              <a:t>fabricating</a:t>
            </a:r>
            <a:r>
              <a:rPr lang="en" sz="2100">
                <a:latin typeface="Encode Sans"/>
                <a:ea typeface="Encode Sans"/>
                <a:cs typeface="Encode Sans"/>
                <a:sym typeface="Encode Sans"/>
              </a:rPr>
              <a:t> novel events</a:t>
            </a:r>
            <a:endParaRPr sz="2100">
              <a:latin typeface="Encode Sans"/>
              <a:ea typeface="Encode Sans"/>
              <a:cs typeface="Encode Sans"/>
              <a:sym typeface="Encode Sans"/>
            </a:endParaRPr>
          </a:p>
          <a:p>
            <a:pPr indent="-361950" lvl="0" marL="457200" rtl="0" algn="l">
              <a:lnSpc>
                <a:spcPct val="90000"/>
              </a:lnSpc>
              <a:spcBef>
                <a:spcPts val="0"/>
              </a:spcBef>
              <a:spcAft>
                <a:spcPts val="0"/>
              </a:spcAft>
              <a:buSzPts val="2100"/>
              <a:buFont typeface="Encode Sans"/>
              <a:buChar char="●"/>
            </a:pPr>
            <a:r>
              <a:rPr lang="en" sz="2100">
                <a:latin typeface="Encode Sans"/>
                <a:ea typeface="Encode Sans"/>
                <a:cs typeface="Encode Sans"/>
                <a:sym typeface="Encode Sans"/>
              </a:rPr>
              <a:t>3 pointed out that after reading the AI’s words, they couldnt get them out of their head or just didnt know what to change, hindering imagination</a:t>
            </a:r>
            <a:endParaRPr sz="2100">
              <a:latin typeface="Encode Sans"/>
              <a:ea typeface="Encode Sans"/>
              <a:cs typeface="Encode Sans"/>
              <a:sym typeface="Encode Sans"/>
            </a:endParaRPr>
          </a:p>
          <a:p>
            <a:pPr indent="-361950" lvl="0" marL="457200" rtl="0" algn="l">
              <a:lnSpc>
                <a:spcPct val="90000"/>
              </a:lnSpc>
              <a:spcBef>
                <a:spcPts val="0"/>
              </a:spcBef>
              <a:spcAft>
                <a:spcPts val="0"/>
              </a:spcAft>
              <a:buSzPts val="2100"/>
              <a:buFont typeface="Encode Sans"/>
              <a:buChar char="●"/>
            </a:pPr>
            <a:r>
              <a:rPr lang="en" sz="2100">
                <a:latin typeface="Encode Sans"/>
                <a:ea typeface="Encode Sans"/>
                <a:cs typeface="Encode Sans"/>
                <a:sym typeface="Encode Sans"/>
              </a:rPr>
              <a:t>2 had trouble </a:t>
            </a:r>
            <a:r>
              <a:rPr lang="en" sz="2100">
                <a:latin typeface="Encode Sans"/>
                <a:ea typeface="Encode Sans"/>
                <a:cs typeface="Encode Sans"/>
                <a:sym typeface="Encode Sans"/>
              </a:rPr>
              <a:t>editing</a:t>
            </a:r>
            <a:r>
              <a:rPr lang="en" sz="2100">
                <a:latin typeface="Encode Sans"/>
                <a:ea typeface="Encode Sans"/>
                <a:cs typeface="Encode Sans"/>
                <a:sym typeface="Encode Sans"/>
              </a:rPr>
              <a:t> to make it feel natural</a:t>
            </a:r>
            <a:endParaRPr sz="2100">
              <a:latin typeface="Encode Sans"/>
              <a:ea typeface="Encode Sans"/>
              <a:cs typeface="Encode Sans"/>
              <a:sym typeface="Encode Sans"/>
            </a:endParaRPr>
          </a:p>
          <a:p>
            <a:pPr indent="-361950" lvl="0" marL="457200" rtl="0" algn="l">
              <a:lnSpc>
                <a:spcPct val="90000"/>
              </a:lnSpc>
              <a:spcBef>
                <a:spcPts val="0"/>
              </a:spcBef>
              <a:spcAft>
                <a:spcPts val="0"/>
              </a:spcAft>
              <a:buSzPts val="2100"/>
              <a:buFont typeface="Encode Sans"/>
              <a:buChar char="●"/>
            </a:pPr>
            <a:r>
              <a:rPr lang="en" sz="2100">
                <a:latin typeface="Encode Sans"/>
                <a:ea typeface="Encode Sans"/>
                <a:cs typeface="Encode Sans"/>
                <a:sym typeface="Encode Sans"/>
              </a:rPr>
              <a:t>2 </a:t>
            </a:r>
            <a:r>
              <a:rPr lang="en" sz="2100">
                <a:latin typeface="Encode Sans"/>
                <a:ea typeface="Encode Sans"/>
                <a:cs typeface="Encode Sans"/>
                <a:sym typeface="Encode Sans"/>
              </a:rPr>
              <a:t>perceived</a:t>
            </a:r>
            <a:r>
              <a:rPr lang="en" sz="2100">
                <a:latin typeface="Encode Sans"/>
                <a:ea typeface="Encode Sans"/>
                <a:cs typeface="Encode Sans"/>
                <a:sym typeface="Encode Sans"/>
              </a:rPr>
              <a:t> zero benefits from using AI for the task</a:t>
            </a:r>
            <a:endParaRPr sz="2100">
              <a:latin typeface="Encode Sans"/>
              <a:ea typeface="Encode Sans"/>
              <a:cs typeface="Encode Sans"/>
              <a:sym typeface="Encode Sans"/>
            </a:endParaRPr>
          </a:p>
          <a:p>
            <a:pPr indent="-361950" lvl="0" marL="457200" rtl="0" algn="l">
              <a:lnSpc>
                <a:spcPct val="90000"/>
              </a:lnSpc>
              <a:spcBef>
                <a:spcPts val="0"/>
              </a:spcBef>
              <a:spcAft>
                <a:spcPts val="0"/>
              </a:spcAft>
              <a:buSzPts val="2100"/>
              <a:buFont typeface="Encode Sans"/>
              <a:buChar char="●"/>
            </a:pPr>
            <a:r>
              <a:rPr lang="en" sz="2100">
                <a:latin typeface="Encode Sans"/>
                <a:ea typeface="Encode Sans"/>
                <a:cs typeface="Encode Sans"/>
                <a:sym typeface="Encode Sans"/>
              </a:rPr>
              <a:t>2 outliers remained, 1 mentioned zero challenges and talked about external strategic uses, and the other noted the uniqueness</a:t>
            </a:r>
            <a:endParaRPr sz="2100">
              <a:latin typeface="Encode Sans"/>
              <a:ea typeface="Encode Sans"/>
              <a:cs typeface="Encode Sans"/>
              <a:sym typeface="Encode Sans"/>
            </a:endParaRPr>
          </a:p>
        </p:txBody>
      </p:sp>
      <p:sp>
        <p:nvSpPr>
          <p:cNvPr id="289" name="Google Shape;289;p52"/>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290" name="Google Shape;290;p52"/>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291" name="Google Shape;291;p52"/>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Fred </a:t>
            </a:r>
            <a:endParaRPr>
              <a:solidFill>
                <a:schemeClr val="lt2"/>
              </a:solidFill>
              <a:latin typeface="Encode Sans"/>
              <a:ea typeface="Encode Sans"/>
              <a:cs typeface="Encode Sans"/>
              <a:sym typeface="Encod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3"/>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297" name="Google Shape;297;p53"/>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a:latin typeface="Encode Sans"/>
                <a:ea typeface="Encode Sans"/>
                <a:cs typeface="Encode Sans"/>
                <a:sym typeface="Encode Sans"/>
              </a:rPr>
              <a:t>How does the assignment compare? [for those with prior experience]  different/the same</a:t>
            </a:r>
            <a:endParaRPr>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a:latin typeface="Encode Sans"/>
              <a:ea typeface="Encode Sans"/>
              <a:cs typeface="Encode Sans"/>
              <a:sym typeface="Encode Sans"/>
            </a:endParaRPr>
          </a:p>
        </p:txBody>
      </p:sp>
      <p:sp>
        <p:nvSpPr>
          <p:cNvPr id="298" name="Google Shape;298;p53"/>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299" name="Google Shape;299;p53"/>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300" name="Google Shape;300;p53"/>
          <p:cNvSpPr txBox="1"/>
          <p:nvPr/>
        </p:nvSpPr>
        <p:spPr>
          <a:xfrm>
            <a:off x="626250" y="2515275"/>
            <a:ext cx="59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1" name="Google Shape;301;p53"/>
          <p:cNvSpPr txBox="1"/>
          <p:nvPr/>
        </p:nvSpPr>
        <p:spPr>
          <a:xfrm>
            <a:off x="503050" y="2100050"/>
            <a:ext cx="4979400" cy="28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a:p>
            <a:pPr indent="-342900" lvl="0" marL="457200" rtl="0" algn="l">
              <a:lnSpc>
                <a:spcPct val="115000"/>
              </a:lnSpc>
              <a:spcBef>
                <a:spcPts val="1200"/>
              </a:spcBef>
              <a:spcAft>
                <a:spcPts val="0"/>
              </a:spcAft>
              <a:buClr>
                <a:schemeClr val="lt2"/>
              </a:buClr>
              <a:buSzPts val="1800"/>
              <a:buFont typeface="Encode Sans"/>
              <a:buChar char="●"/>
            </a:pPr>
            <a:r>
              <a:rPr lang="en" sz="1800">
                <a:solidFill>
                  <a:schemeClr val="lt2"/>
                </a:solidFill>
                <a:latin typeface="Encode Sans"/>
                <a:ea typeface="Encode Sans"/>
                <a:cs typeface="Encode Sans"/>
                <a:sym typeface="Encode Sans"/>
              </a:rPr>
              <a:t>Assignment required deeper engagement than past uses</a:t>
            </a:r>
            <a:endParaRPr sz="1800">
              <a:solidFill>
                <a:schemeClr val="lt2"/>
              </a:solidFill>
              <a:latin typeface="Encode Sans"/>
              <a:ea typeface="Encode Sans"/>
              <a:cs typeface="Encode Sans"/>
              <a:sym typeface="Encode Sans"/>
            </a:endParaRPr>
          </a:p>
          <a:p>
            <a:pPr indent="-342900" lvl="0" marL="457200" rtl="0" algn="l">
              <a:lnSpc>
                <a:spcPct val="115000"/>
              </a:lnSpc>
              <a:spcBef>
                <a:spcPts val="0"/>
              </a:spcBef>
              <a:spcAft>
                <a:spcPts val="0"/>
              </a:spcAft>
              <a:buClr>
                <a:schemeClr val="lt2"/>
              </a:buClr>
              <a:buSzPts val="1800"/>
              <a:buFont typeface="Encode Sans"/>
              <a:buChar char="●"/>
            </a:pPr>
            <a:r>
              <a:rPr lang="en" sz="1800">
                <a:solidFill>
                  <a:schemeClr val="lt2"/>
                </a:solidFill>
                <a:latin typeface="Encode Sans"/>
                <a:ea typeface="Encode Sans"/>
                <a:cs typeface="Encode Sans"/>
                <a:sym typeface="Encode Sans"/>
              </a:rPr>
              <a:t>More emphasis on fact checking and revision</a:t>
            </a:r>
            <a:endParaRPr sz="1800">
              <a:solidFill>
                <a:schemeClr val="lt2"/>
              </a:solidFill>
              <a:latin typeface="Encode Sans"/>
              <a:ea typeface="Encode Sans"/>
              <a:cs typeface="Encode Sans"/>
              <a:sym typeface="Encode Sans"/>
            </a:endParaRPr>
          </a:p>
          <a:p>
            <a:pPr indent="-342900" lvl="0" marL="457200" rtl="0" algn="l">
              <a:lnSpc>
                <a:spcPct val="115000"/>
              </a:lnSpc>
              <a:spcBef>
                <a:spcPts val="0"/>
              </a:spcBef>
              <a:spcAft>
                <a:spcPts val="0"/>
              </a:spcAft>
              <a:buClr>
                <a:schemeClr val="lt2"/>
              </a:buClr>
              <a:buSzPts val="1800"/>
              <a:buFont typeface="Encode Sans"/>
              <a:buChar char="●"/>
            </a:pPr>
            <a:r>
              <a:rPr lang="en" sz="1800">
                <a:solidFill>
                  <a:schemeClr val="lt2"/>
                </a:solidFill>
                <a:latin typeface="Encode Sans"/>
                <a:ea typeface="Encode Sans"/>
                <a:cs typeface="Encode Sans"/>
                <a:sym typeface="Encode Sans"/>
              </a:rPr>
              <a:t>Clear shift from idea generation to content creation</a:t>
            </a:r>
            <a:endParaRPr sz="1800">
              <a:solidFill>
                <a:schemeClr val="lt2"/>
              </a:solidFill>
              <a:latin typeface="Encode Sans"/>
              <a:ea typeface="Encode Sans"/>
              <a:cs typeface="Encode Sans"/>
              <a:sym typeface="Encode Sans"/>
            </a:endParaRPr>
          </a:p>
          <a:p>
            <a:pPr indent="0" lvl="0" marL="0" rtl="0" algn="l">
              <a:spcBef>
                <a:spcPts val="1200"/>
              </a:spcBef>
              <a:spcAft>
                <a:spcPts val="0"/>
              </a:spcAft>
              <a:buNone/>
            </a:pPr>
            <a:r>
              <a:t/>
            </a:r>
            <a:endParaRPr/>
          </a:p>
        </p:txBody>
      </p:sp>
      <p:sp>
        <p:nvSpPr>
          <p:cNvPr id="302" name="Google Shape;302;p53"/>
          <p:cNvSpPr txBox="1"/>
          <p:nvPr/>
        </p:nvSpPr>
        <p:spPr>
          <a:xfrm>
            <a:off x="5667100" y="2279150"/>
            <a:ext cx="3162000" cy="196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lt1"/>
                </a:solidFill>
              </a:rPr>
              <a:t>"Honestly, I guess the difference for this one is 'cause, like, sometimes when I use AI, I don't, like, know for sure. But, like, this one, it was like a book I read. I knew everything about it." -ES-11</a:t>
            </a:r>
            <a:endParaRPr sz="1200">
              <a:solidFill>
                <a:schemeClr val="lt1"/>
              </a:solidFill>
            </a:endParaRPr>
          </a:p>
          <a:p>
            <a:pPr indent="0" lvl="0" marL="0" rtl="0" algn="l">
              <a:lnSpc>
                <a:spcPct val="115000"/>
              </a:lnSpc>
              <a:spcBef>
                <a:spcPts val="1200"/>
              </a:spcBef>
              <a:spcAft>
                <a:spcPts val="1200"/>
              </a:spcAft>
              <a:buNone/>
            </a:pPr>
            <a:r>
              <a:rPr lang="en" sz="1200">
                <a:solidFill>
                  <a:schemeClr val="lt1"/>
                </a:solidFill>
              </a:rPr>
              <a:t>"In this assignment, we had to like, correct AI."- ES-12</a:t>
            </a:r>
            <a:endParaRPr sz="1200">
              <a:solidFill>
                <a:schemeClr val="lt1"/>
              </a:solidFill>
            </a:endParaRPr>
          </a:p>
        </p:txBody>
      </p:sp>
      <p:sp>
        <p:nvSpPr>
          <p:cNvPr id="303" name="Google Shape;303;p53"/>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Mama Thomas</a:t>
            </a:r>
            <a:endParaRPr>
              <a:solidFill>
                <a:schemeClr val="lt2"/>
              </a:solidFill>
              <a:latin typeface="Encode Sans"/>
              <a:ea typeface="Encode Sans"/>
              <a:cs typeface="Encode Sans"/>
              <a:sym typeface="Encod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309" name="Google Shape;309;p54"/>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2400"/>
              <a:buNone/>
            </a:pPr>
            <a:r>
              <a:rPr lang="en">
                <a:latin typeface="Encode Sans"/>
                <a:ea typeface="Encode Sans"/>
                <a:cs typeface="Encode Sans"/>
                <a:sym typeface="Encode Sans"/>
              </a:rPr>
              <a:t>How does the assignment compare? [for those speculating]</a:t>
            </a:r>
            <a:endParaRPr>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a:latin typeface="Encode Sans"/>
              <a:ea typeface="Encode Sans"/>
              <a:cs typeface="Encode Sans"/>
              <a:sym typeface="Encode Sans"/>
            </a:endParaRPr>
          </a:p>
        </p:txBody>
      </p:sp>
      <p:sp>
        <p:nvSpPr>
          <p:cNvPr id="310" name="Google Shape;310;p54"/>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311" name="Google Shape;311;p54"/>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312" name="Google Shape;312;p54"/>
          <p:cNvSpPr txBox="1"/>
          <p:nvPr/>
        </p:nvSpPr>
        <p:spPr>
          <a:xfrm>
            <a:off x="626250" y="2515275"/>
            <a:ext cx="59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3" name="Google Shape;313;p54"/>
          <p:cNvSpPr txBox="1"/>
          <p:nvPr/>
        </p:nvSpPr>
        <p:spPr>
          <a:xfrm>
            <a:off x="447925" y="1866825"/>
            <a:ext cx="4979400" cy="231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800">
              <a:solidFill>
                <a:schemeClr val="lt2"/>
              </a:solidFill>
              <a:latin typeface="Encode Sans"/>
              <a:ea typeface="Encode Sans"/>
              <a:cs typeface="Encode Sans"/>
              <a:sym typeface="Encode Sans"/>
            </a:endParaRPr>
          </a:p>
          <a:p>
            <a:pPr indent="-342900" lvl="0" marL="457200" rtl="0" algn="l">
              <a:lnSpc>
                <a:spcPct val="115000"/>
              </a:lnSpc>
              <a:spcBef>
                <a:spcPts val="1200"/>
              </a:spcBef>
              <a:spcAft>
                <a:spcPts val="0"/>
              </a:spcAft>
              <a:buClr>
                <a:schemeClr val="lt2"/>
              </a:buClr>
              <a:buSzPts val="1800"/>
              <a:buFont typeface="Encode Sans"/>
              <a:buChar char="●"/>
            </a:pPr>
            <a:r>
              <a:rPr lang="en" sz="1800">
                <a:solidFill>
                  <a:schemeClr val="lt2"/>
                </a:solidFill>
                <a:latin typeface="Encode Sans"/>
                <a:ea typeface="Encode Sans"/>
                <a:cs typeface="Encode Sans"/>
                <a:sym typeface="Encode Sans"/>
              </a:rPr>
              <a:t>Mostly matched expectations overall</a:t>
            </a:r>
            <a:endParaRPr sz="1800">
              <a:solidFill>
                <a:schemeClr val="lt2"/>
              </a:solidFill>
              <a:latin typeface="Encode Sans"/>
              <a:ea typeface="Encode Sans"/>
              <a:cs typeface="Encode Sans"/>
              <a:sym typeface="Encode Sans"/>
            </a:endParaRPr>
          </a:p>
          <a:p>
            <a:pPr indent="-342900" lvl="0" marL="457200" rtl="0" algn="l">
              <a:lnSpc>
                <a:spcPct val="115000"/>
              </a:lnSpc>
              <a:spcBef>
                <a:spcPts val="0"/>
              </a:spcBef>
              <a:spcAft>
                <a:spcPts val="0"/>
              </a:spcAft>
              <a:buClr>
                <a:schemeClr val="lt2"/>
              </a:buClr>
              <a:buSzPts val="1800"/>
              <a:buFont typeface="Encode Sans"/>
              <a:buChar char="●"/>
            </a:pPr>
            <a:r>
              <a:rPr lang="en" sz="1800">
                <a:solidFill>
                  <a:schemeClr val="lt2"/>
                </a:solidFill>
                <a:latin typeface="Encode Sans"/>
                <a:ea typeface="Encode Sans"/>
                <a:cs typeface="Encode Sans"/>
                <a:sym typeface="Encode Sans"/>
              </a:rPr>
              <a:t>AI output was brief or incomplete sometimes</a:t>
            </a:r>
            <a:endParaRPr sz="1800">
              <a:solidFill>
                <a:schemeClr val="lt2"/>
              </a:solidFill>
              <a:latin typeface="Encode Sans"/>
              <a:ea typeface="Encode Sans"/>
              <a:cs typeface="Encode Sans"/>
              <a:sym typeface="Encode Sans"/>
            </a:endParaRPr>
          </a:p>
          <a:p>
            <a:pPr indent="-342900" lvl="0" marL="457200" rtl="0" algn="l">
              <a:lnSpc>
                <a:spcPct val="115000"/>
              </a:lnSpc>
              <a:spcBef>
                <a:spcPts val="0"/>
              </a:spcBef>
              <a:spcAft>
                <a:spcPts val="0"/>
              </a:spcAft>
              <a:buClr>
                <a:schemeClr val="lt2"/>
              </a:buClr>
              <a:buSzPts val="1800"/>
              <a:buFont typeface="Encode Sans"/>
              <a:buChar char="●"/>
            </a:pPr>
            <a:r>
              <a:rPr lang="en" sz="1800">
                <a:solidFill>
                  <a:schemeClr val="lt2"/>
                </a:solidFill>
                <a:latin typeface="Encode Sans"/>
                <a:ea typeface="Encode Sans"/>
                <a:cs typeface="Encode Sans"/>
                <a:sym typeface="Encode Sans"/>
              </a:rPr>
              <a:t>Some surprises in what AI generated occasionally</a:t>
            </a:r>
            <a:endParaRPr sz="1800">
              <a:solidFill>
                <a:schemeClr val="lt2"/>
              </a:solidFill>
              <a:latin typeface="Encode Sans"/>
              <a:ea typeface="Encode Sans"/>
              <a:cs typeface="Encode Sans"/>
              <a:sym typeface="Encode Sans"/>
            </a:endParaRPr>
          </a:p>
          <a:p>
            <a:pPr indent="0" lvl="0" marL="457200" rtl="0" algn="l">
              <a:lnSpc>
                <a:spcPct val="115000"/>
              </a:lnSpc>
              <a:spcBef>
                <a:spcPts val="1200"/>
              </a:spcBef>
              <a:spcAft>
                <a:spcPts val="0"/>
              </a:spcAft>
              <a:buNone/>
            </a:pPr>
            <a:r>
              <a:t/>
            </a:r>
            <a:endParaRPr sz="1800">
              <a:solidFill>
                <a:schemeClr val="lt2"/>
              </a:solidFill>
              <a:latin typeface="Encode Sans"/>
              <a:ea typeface="Encode Sans"/>
              <a:cs typeface="Encode Sans"/>
              <a:sym typeface="Encode Sans"/>
            </a:endParaRPr>
          </a:p>
          <a:p>
            <a:pPr indent="0" lvl="0" marL="0" rtl="0" algn="l">
              <a:spcBef>
                <a:spcPts val="1200"/>
              </a:spcBef>
              <a:spcAft>
                <a:spcPts val="0"/>
              </a:spcAft>
              <a:buNone/>
            </a:pPr>
            <a:r>
              <a:t/>
            </a:r>
            <a:endParaRPr/>
          </a:p>
        </p:txBody>
      </p:sp>
      <p:sp>
        <p:nvSpPr>
          <p:cNvPr id="314" name="Google Shape;314;p54"/>
          <p:cNvSpPr txBox="1"/>
          <p:nvPr/>
        </p:nvSpPr>
        <p:spPr>
          <a:xfrm>
            <a:off x="5667100" y="2279150"/>
            <a:ext cx="3162000" cy="196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lt1"/>
                </a:solidFill>
              </a:rPr>
              <a:t>"Same: I would ask ChatGPT to put it all together. Different: First time noticing AI can mix things up on accident." -ES-07</a:t>
            </a:r>
            <a:endParaRPr sz="1200">
              <a:solidFill>
                <a:schemeClr val="lt1"/>
              </a:solidFill>
            </a:endParaRPr>
          </a:p>
          <a:p>
            <a:pPr indent="0" lvl="0" marL="0" rtl="0" algn="l">
              <a:lnSpc>
                <a:spcPct val="115000"/>
              </a:lnSpc>
              <a:spcBef>
                <a:spcPts val="1200"/>
              </a:spcBef>
              <a:spcAft>
                <a:spcPts val="1200"/>
              </a:spcAft>
              <a:buNone/>
            </a:pPr>
            <a:r>
              <a:rPr lang="en" sz="1200">
                <a:solidFill>
                  <a:schemeClr val="lt1"/>
                </a:solidFill>
              </a:rPr>
              <a:t>"I guess I didn't really expect anything like crazy different... But the answer ChatGPT gave was just one paragraph, and for me it was like 3 paragraphs."- ES-08</a:t>
            </a:r>
            <a:endParaRPr sz="1200">
              <a:solidFill>
                <a:schemeClr val="lt1"/>
              </a:solidFill>
            </a:endParaRPr>
          </a:p>
        </p:txBody>
      </p:sp>
      <p:sp>
        <p:nvSpPr>
          <p:cNvPr id="315" name="Google Shape;315;p54"/>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Mama Thomas</a:t>
            </a:r>
            <a:endParaRPr>
              <a:solidFill>
                <a:schemeClr val="lt2"/>
              </a:solidFill>
              <a:latin typeface="Encode Sans"/>
              <a:ea typeface="Encode Sans"/>
              <a:cs typeface="Encode Sans"/>
              <a:sym typeface="Encod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5"/>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321" name="Google Shape;321;p55"/>
          <p:cNvSpPr txBox="1"/>
          <p:nvPr>
            <p:ph idx="2" type="body"/>
          </p:nvPr>
        </p:nvSpPr>
        <p:spPr>
          <a:xfrm>
            <a:off x="397825" y="1574875"/>
            <a:ext cx="8184600" cy="312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a:latin typeface="Encode Sans"/>
                <a:ea typeface="Encode Sans"/>
                <a:cs typeface="Encode Sans"/>
                <a:sym typeface="Encode Sans"/>
              </a:rPr>
              <a:t>Anything you would change about the assignment?</a:t>
            </a:r>
            <a:endParaRPr>
              <a:latin typeface="Encode Sans"/>
              <a:ea typeface="Encode Sans"/>
              <a:cs typeface="Encode Sans"/>
              <a:sym typeface="Encode Sans"/>
            </a:endParaRPr>
          </a:p>
          <a:p>
            <a:pPr indent="0" lvl="0" marL="0" rtl="0" algn="l">
              <a:lnSpc>
                <a:spcPct val="115000"/>
              </a:lnSpc>
              <a:spcBef>
                <a:spcPts val="0"/>
              </a:spcBef>
              <a:spcAft>
                <a:spcPts val="0"/>
              </a:spcAft>
              <a:buClr>
                <a:schemeClr val="lt2"/>
              </a:buClr>
              <a:buSzPts val="2400"/>
              <a:buNone/>
            </a:pPr>
            <a:r>
              <a:t/>
            </a:r>
            <a:endParaRPr sz="1000">
              <a:latin typeface="Encode Sans"/>
              <a:ea typeface="Encode Sans"/>
              <a:cs typeface="Encode Sans"/>
              <a:sym typeface="Encode Sans"/>
            </a:endParaRPr>
          </a:p>
          <a:p>
            <a:pPr indent="0" lvl="0" marL="0" rtl="0" algn="l">
              <a:lnSpc>
                <a:spcPct val="115000"/>
              </a:lnSpc>
              <a:spcBef>
                <a:spcPts val="0"/>
              </a:spcBef>
              <a:spcAft>
                <a:spcPts val="0"/>
              </a:spcAft>
              <a:buNone/>
            </a:pPr>
            <a:r>
              <a:rPr b="1" lang="en" sz="1800">
                <a:latin typeface="Encode Sans"/>
                <a:ea typeface="Encode Sans"/>
                <a:cs typeface="Encode Sans"/>
                <a:sym typeface="Encode Sans"/>
              </a:rPr>
              <a:t>No changes (7 students)</a:t>
            </a:r>
            <a:endParaRPr b="1" sz="1800">
              <a:latin typeface="Encode Sans"/>
              <a:ea typeface="Encode Sans"/>
              <a:cs typeface="Encode Sans"/>
              <a:sym typeface="Encode Sans"/>
            </a:endParaRPr>
          </a:p>
          <a:p>
            <a:pPr indent="0" lvl="0" marL="0" rtl="0" algn="l">
              <a:lnSpc>
                <a:spcPct val="115000"/>
              </a:lnSpc>
              <a:spcBef>
                <a:spcPts val="0"/>
              </a:spcBef>
              <a:spcAft>
                <a:spcPts val="0"/>
              </a:spcAft>
              <a:buNone/>
            </a:pPr>
            <a:r>
              <a:rPr b="1" lang="en" sz="1800">
                <a:latin typeface="Encode Sans"/>
                <a:ea typeface="Encode Sans"/>
                <a:cs typeface="Encode Sans"/>
                <a:sym typeface="Encode Sans"/>
              </a:rPr>
              <a:t>Make students describe what prompts were used (2 students)</a:t>
            </a:r>
            <a:endParaRPr b="1" sz="1800">
              <a:latin typeface="Encode Sans"/>
              <a:ea typeface="Encode Sans"/>
              <a:cs typeface="Encode Sans"/>
              <a:sym typeface="Encode Sans"/>
            </a:endParaRPr>
          </a:p>
          <a:p>
            <a:pPr indent="-292100" lvl="0" marL="457200" rtl="0" algn="l">
              <a:lnSpc>
                <a:spcPct val="115000"/>
              </a:lnSpc>
              <a:spcBef>
                <a:spcPts val="0"/>
              </a:spcBef>
              <a:spcAft>
                <a:spcPts val="0"/>
              </a:spcAft>
              <a:buSzPts val="1000"/>
              <a:buFont typeface="Encode Sans"/>
              <a:buChar char="●"/>
            </a:pPr>
            <a:r>
              <a:rPr i="1" lang="en" sz="1000">
                <a:latin typeface="Encode Sans"/>
                <a:ea typeface="Encode Sans"/>
                <a:cs typeface="Encode Sans"/>
                <a:sym typeface="Encode Sans"/>
              </a:rPr>
              <a:t>“I feel </a:t>
            </a:r>
            <a:r>
              <a:rPr i="1" lang="en" sz="1000">
                <a:latin typeface="Encode Sans"/>
                <a:ea typeface="Encode Sans"/>
                <a:cs typeface="Encode Sans"/>
                <a:sym typeface="Encode Sans"/>
              </a:rPr>
              <a:t>like w</a:t>
            </a:r>
            <a:r>
              <a:rPr i="1" lang="en" sz="1000">
                <a:latin typeface="Encode Sans"/>
                <a:ea typeface="Encode Sans"/>
                <a:cs typeface="Encode Sans"/>
                <a:sym typeface="Encode Sans"/>
              </a:rPr>
              <a:t>hat you prompt it to do is very important because the prompt that you give it shows your understanding of what you're asking it to do, and your understanding of the material that you're trying to get out of it” (ES-03)</a:t>
            </a:r>
            <a:endParaRPr i="1" sz="1000">
              <a:latin typeface="Encode Sans"/>
              <a:ea typeface="Encode Sans"/>
              <a:cs typeface="Encode Sans"/>
              <a:sym typeface="Encode Sans"/>
            </a:endParaRPr>
          </a:p>
          <a:p>
            <a:pPr indent="0" lvl="0" marL="0" rtl="0" algn="l">
              <a:lnSpc>
                <a:spcPct val="115000"/>
              </a:lnSpc>
              <a:spcBef>
                <a:spcPts val="0"/>
              </a:spcBef>
              <a:spcAft>
                <a:spcPts val="0"/>
              </a:spcAft>
              <a:buNone/>
            </a:pPr>
            <a:r>
              <a:rPr b="1" lang="en" sz="1800">
                <a:latin typeface="Encode Sans"/>
                <a:ea typeface="Encode Sans"/>
                <a:cs typeface="Encode Sans"/>
                <a:sym typeface="Encode Sans"/>
              </a:rPr>
              <a:t>Give more room for experimenting with AI in the assignment (2 students) </a:t>
            </a:r>
            <a:endParaRPr b="1" sz="1800">
              <a:latin typeface="Encode Sans"/>
              <a:ea typeface="Encode Sans"/>
              <a:cs typeface="Encode Sans"/>
              <a:sym typeface="Encode Sans"/>
            </a:endParaRPr>
          </a:p>
          <a:p>
            <a:pPr indent="-292100" lvl="0" marL="457200" rtl="0" algn="l">
              <a:lnSpc>
                <a:spcPct val="115000"/>
              </a:lnSpc>
              <a:spcBef>
                <a:spcPts val="0"/>
              </a:spcBef>
              <a:spcAft>
                <a:spcPts val="0"/>
              </a:spcAft>
              <a:buSzPts val="1000"/>
              <a:buFont typeface="Encode Sans"/>
              <a:buChar char="●"/>
            </a:pPr>
            <a:r>
              <a:rPr i="1" lang="en" sz="1000">
                <a:latin typeface="Encode Sans"/>
                <a:ea typeface="Encode Sans"/>
                <a:cs typeface="Encode Sans"/>
                <a:sym typeface="Encode Sans"/>
              </a:rPr>
              <a:t>“I played around with it a little bit on my own, not in the assignment, cause I kinda wanted to see, like, how it would be from, like, someone that, for example, someone that’s like a Republican, or like, what a Republican would’ve viewed the book as, be very different than what I would, the way I see the book” (ES-15)</a:t>
            </a:r>
            <a:endParaRPr i="1" sz="1000">
              <a:latin typeface="Encode Sans"/>
              <a:ea typeface="Encode Sans"/>
              <a:cs typeface="Encode Sans"/>
              <a:sym typeface="Encode Sans"/>
            </a:endParaRPr>
          </a:p>
          <a:p>
            <a:pPr indent="0" lvl="0" marL="0" rtl="0" algn="l">
              <a:lnSpc>
                <a:spcPct val="115000"/>
              </a:lnSpc>
              <a:spcBef>
                <a:spcPts val="0"/>
              </a:spcBef>
              <a:spcAft>
                <a:spcPts val="0"/>
              </a:spcAft>
              <a:buNone/>
            </a:pPr>
            <a:r>
              <a:rPr b="1" lang="en" sz="1800">
                <a:latin typeface="Encode Sans"/>
                <a:ea typeface="Encode Sans"/>
                <a:cs typeface="Encode Sans"/>
                <a:sym typeface="Encode Sans"/>
              </a:rPr>
              <a:t>Write the book review before involving AI (1 student)</a:t>
            </a:r>
            <a:endParaRPr b="1" sz="1800">
              <a:latin typeface="Encode Sans"/>
              <a:ea typeface="Encode Sans"/>
              <a:cs typeface="Encode Sans"/>
              <a:sym typeface="Encode Sans"/>
            </a:endParaRPr>
          </a:p>
          <a:p>
            <a:pPr indent="-292100" lvl="0" marL="457200" rtl="0" algn="l">
              <a:lnSpc>
                <a:spcPct val="90000"/>
              </a:lnSpc>
              <a:spcBef>
                <a:spcPts val="0"/>
              </a:spcBef>
              <a:spcAft>
                <a:spcPts val="0"/>
              </a:spcAft>
              <a:buSzPts val="1000"/>
              <a:buFont typeface="Encode Sans"/>
              <a:buChar char="●"/>
            </a:pPr>
            <a:r>
              <a:rPr i="1" lang="en" sz="1000">
                <a:latin typeface="Encode Sans"/>
                <a:ea typeface="Encode Sans"/>
                <a:cs typeface="Encode Sans"/>
                <a:sym typeface="Encode Sans"/>
              </a:rPr>
              <a:t>“Those thoughts are already in your mind now, and it's difficult to think of other things when that's already in there” (ES-09)</a:t>
            </a:r>
            <a:endParaRPr i="1" sz="1000">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p:txBody>
      </p:sp>
      <p:sp>
        <p:nvSpPr>
          <p:cNvPr id="322" name="Google Shape;322;p55"/>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323" name="Google Shape;323;p55"/>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Yaried Yishak</a:t>
            </a:r>
            <a:endParaRPr>
              <a:solidFill>
                <a:schemeClr val="lt2"/>
              </a:solidFill>
              <a:latin typeface="Encode Sans"/>
              <a:ea typeface="Encode Sans"/>
              <a:cs typeface="Encode Sans"/>
              <a:sym typeface="Encod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ph type="title"/>
          </p:nvPr>
        </p:nvSpPr>
        <p:spPr>
          <a:xfrm>
            <a:off x="473398" y="2074810"/>
            <a:ext cx="8197200" cy="993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3000"/>
              <a:buFont typeface="Arial"/>
              <a:buNone/>
            </a:pPr>
            <a:r>
              <a:rPr lang="en"/>
              <a:t>Has the assignment helped you improve as a writer? </a:t>
            </a:r>
            <a:endParaRPr/>
          </a:p>
        </p:txBody>
      </p:sp>
      <p:sp>
        <p:nvSpPr>
          <p:cNvPr id="329" name="Google Shape;329;p56"/>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330" name="Google Shape;330;p56"/>
          <p:cNvSpPr txBox="1"/>
          <p:nvPr/>
        </p:nvSpPr>
        <p:spPr>
          <a:xfrm>
            <a:off x="7569600" y="26450"/>
            <a:ext cx="15744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Ethan Kolakaluri</a:t>
            </a:r>
            <a:endParaRPr>
              <a:solidFill>
                <a:schemeClr val="lt2"/>
              </a:solidFill>
              <a:latin typeface="Encode Sans"/>
              <a:ea typeface="Encode Sans"/>
              <a:cs typeface="Encode Sans"/>
              <a:sym typeface="Encod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9"/>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169" name="Google Shape;169;p39"/>
          <p:cNvSpPr txBox="1"/>
          <p:nvPr>
            <p:ph idx="2" type="body"/>
          </p:nvPr>
        </p:nvSpPr>
        <p:spPr>
          <a:xfrm>
            <a:off x="454175" y="1681550"/>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a:latin typeface="Encode Sans"/>
                <a:ea typeface="Encode Sans"/>
                <a:cs typeface="Encode Sans"/>
                <a:sym typeface="Encode Sans"/>
              </a:rPr>
              <a:t>Exploring the Student Experience on Writing with AI</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Background </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Findings</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Our reflections </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Discussion </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Next steps </a:t>
            </a:r>
            <a:endParaRPr>
              <a:latin typeface="Encode Sans"/>
              <a:ea typeface="Encode Sans"/>
              <a:cs typeface="Encode Sans"/>
              <a:sym typeface="Encode Sans"/>
            </a:endParaRPr>
          </a:p>
        </p:txBody>
      </p:sp>
      <p:sp>
        <p:nvSpPr>
          <p:cNvPr id="170" name="Google Shape;170;p39"/>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INTRODUCTION </a:t>
            </a:r>
            <a:endParaRPr/>
          </a:p>
        </p:txBody>
      </p:sp>
      <p:sp>
        <p:nvSpPr>
          <p:cNvPr id="171" name="Google Shape;171;p39"/>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172" name="Google Shape;172;p39"/>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Byron</a:t>
            </a:r>
            <a:endParaRPr>
              <a:solidFill>
                <a:schemeClr val="lt2"/>
              </a:solidFill>
              <a:latin typeface="Encode Sans"/>
              <a:ea typeface="Encode Sans"/>
              <a:cs typeface="Encode Sans"/>
              <a:sym typeface="Encod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4" name="Shape 334"/>
        <p:cNvGrpSpPr/>
        <p:nvPr/>
      </p:nvGrpSpPr>
      <p:grpSpPr>
        <a:xfrm>
          <a:off x="0" y="0"/>
          <a:ext cx="0" cy="0"/>
          <a:chOff x="0" y="0"/>
          <a:chExt cx="0" cy="0"/>
        </a:xfrm>
      </p:grpSpPr>
      <p:sp>
        <p:nvSpPr>
          <p:cNvPr id="335" name="Google Shape;335;p57"/>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pic>
        <p:nvPicPr>
          <p:cNvPr id="336" name="Google Shape;336;p57"/>
          <p:cNvPicPr preferRelativeResize="0"/>
          <p:nvPr/>
        </p:nvPicPr>
        <p:blipFill>
          <a:blip r:embed="rId3">
            <a:alphaModFix/>
          </a:blip>
          <a:stretch>
            <a:fillRect/>
          </a:stretch>
        </p:blipFill>
        <p:spPr>
          <a:xfrm>
            <a:off x="1304061" y="393124"/>
            <a:ext cx="6535875" cy="4357250"/>
          </a:xfrm>
          <a:prstGeom prst="rect">
            <a:avLst/>
          </a:prstGeom>
          <a:noFill/>
          <a:ln>
            <a:noFill/>
          </a:ln>
        </p:spPr>
      </p:pic>
      <p:sp>
        <p:nvSpPr>
          <p:cNvPr id="337" name="Google Shape;337;p57"/>
          <p:cNvSpPr txBox="1"/>
          <p:nvPr/>
        </p:nvSpPr>
        <p:spPr>
          <a:xfrm>
            <a:off x="7560300" y="26450"/>
            <a:ext cx="15837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Ethan Kolakaluri</a:t>
            </a:r>
            <a:endParaRPr>
              <a:solidFill>
                <a:schemeClr val="lt2"/>
              </a:solidFill>
              <a:latin typeface="Encode Sans"/>
              <a:ea typeface="Encode Sans"/>
              <a:cs typeface="Encode Sans"/>
              <a:sym typeface="Encode Sans"/>
            </a:endParaRPr>
          </a:p>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1" name="Shape 341"/>
        <p:cNvGrpSpPr/>
        <p:nvPr/>
      </p:nvGrpSpPr>
      <p:grpSpPr>
        <a:xfrm>
          <a:off x="0" y="0"/>
          <a:ext cx="0" cy="0"/>
          <a:chOff x="0" y="0"/>
          <a:chExt cx="0" cy="0"/>
        </a:xfrm>
      </p:grpSpPr>
      <p:sp>
        <p:nvSpPr>
          <p:cNvPr id="342" name="Google Shape;342;p58"/>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pic>
        <p:nvPicPr>
          <p:cNvPr id="343" name="Google Shape;343;p58"/>
          <p:cNvPicPr preferRelativeResize="0"/>
          <p:nvPr/>
        </p:nvPicPr>
        <p:blipFill>
          <a:blip r:embed="rId3">
            <a:alphaModFix/>
          </a:blip>
          <a:stretch>
            <a:fillRect/>
          </a:stretch>
        </p:blipFill>
        <p:spPr>
          <a:xfrm>
            <a:off x="2304712" y="304462"/>
            <a:ext cx="4534576" cy="4534576"/>
          </a:xfrm>
          <a:prstGeom prst="rect">
            <a:avLst/>
          </a:prstGeom>
          <a:noFill/>
          <a:ln>
            <a:noFill/>
          </a:ln>
        </p:spPr>
      </p:pic>
      <p:sp>
        <p:nvSpPr>
          <p:cNvPr id="344" name="Google Shape;344;p58"/>
          <p:cNvSpPr txBox="1"/>
          <p:nvPr/>
        </p:nvSpPr>
        <p:spPr>
          <a:xfrm>
            <a:off x="7625100" y="26450"/>
            <a:ext cx="15189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Ethan Kolakaluri</a:t>
            </a:r>
            <a:endParaRPr>
              <a:solidFill>
                <a:schemeClr val="lt2"/>
              </a:solidFill>
              <a:latin typeface="Encode Sans"/>
              <a:ea typeface="Encode Sans"/>
              <a:cs typeface="Encode Sans"/>
              <a:sym typeface="Encod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8" name="Shape 348"/>
        <p:cNvGrpSpPr/>
        <p:nvPr/>
      </p:nvGrpSpPr>
      <p:grpSpPr>
        <a:xfrm>
          <a:off x="0" y="0"/>
          <a:ext cx="0" cy="0"/>
          <a:chOff x="0" y="0"/>
          <a:chExt cx="0" cy="0"/>
        </a:xfrm>
      </p:grpSpPr>
      <p:sp>
        <p:nvSpPr>
          <p:cNvPr id="349" name="Google Shape;349;p59"/>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pic>
        <p:nvPicPr>
          <p:cNvPr id="350" name="Google Shape;350;p59"/>
          <p:cNvPicPr preferRelativeResize="0"/>
          <p:nvPr/>
        </p:nvPicPr>
        <p:blipFill>
          <a:blip r:embed="rId3">
            <a:alphaModFix/>
          </a:blip>
          <a:stretch>
            <a:fillRect/>
          </a:stretch>
        </p:blipFill>
        <p:spPr>
          <a:xfrm>
            <a:off x="1320476" y="185137"/>
            <a:ext cx="6503050" cy="4773224"/>
          </a:xfrm>
          <a:prstGeom prst="rect">
            <a:avLst/>
          </a:prstGeom>
          <a:noFill/>
          <a:ln>
            <a:noFill/>
          </a:ln>
        </p:spPr>
      </p:pic>
      <p:sp>
        <p:nvSpPr>
          <p:cNvPr id="351" name="Google Shape;351;p59"/>
          <p:cNvSpPr txBox="1"/>
          <p:nvPr/>
        </p:nvSpPr>
        <p:spPr>
          <a:xfrm>
            <a:off x="7569600" y="26450"/>
            <a:ext cx="15744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Ethan Kolakaluri</a:t>
            </a:r>
            <a:endParaRPr>
              <a:solidFill>
                <a:schemeClr val="lt2"/>
              </a:solidFill>
              <a:latin typeface="Encode Sans"/>
              <a:ea typeface="Encode Sans"/>
              <a:cs typeface="Encode Sans"/>
              <a:sym typeface="Encod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type="title"/>
          </p:nvPr>
        </p:nvSpPr>
        <p:spPr>
          <a:xfrm>
            <a:off x="473400" y="1887155"/>
            <a:ext cx="8197200" cy="4725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3000"/>
              <a:buFont typeface="Arial"/>
              <a:buNone/>
            </a:pPr>
            <a:r>
              <a:rPr lang="en" sz="1800"/>
              <a:t>"It made me think, 'What little details am I leaving out?'"</a:t>
            </a:r>
            <a:endParaRPr sz="1800"/>
          </a:p>
          <a:p>
            <a:pPr indent="0" lvl="0" marL="457200" rtl="0" algn="ctr">
              <a:spcBef>
                <a:spcPts val="0"/>
              </a:spcBef>
              <a:spcAft>
                <a:spcPts val="0"/>
              </a:spcAft>
              <a:buNone/>
            </a:pPr>
            <a:r>
              <a:rPr b="0" lang="en" sz="1800">
                <a:latin typeface="Encode Sans"/>
                <a:ea typeface="Encode Sans"/>
                <a:cs typeface="Encode Sans"/>
                <a:sym typeface="Encode Sans"/>
              </a:rPr>
              <a:t>~ ES-03 (Emily Reed) ~</a:t>
            </a:r>
            <a:endParaRPr b="0" sz="1800">
              <a:latin typeface="Encode Sans"/>
              <a:ea typeface="Encode Sans"/>
              <a:cs typeface="Encode Sans"/>
              <a:sym typeface="Encode Sans"/>
            </a:endParaRPr>
          </a:p>
        </p:txBody>
      </p:sp>
      <p:sp>
        <p:nvSpPr>
          <p:cNvPr id="357" name="Google Shape;357;p60"/>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358" name="Google Shape;358;p60"/>
          <p:cNvSpPr txBox="1"/>
          <p:nvPr>
            <p:ph type="title"/>
          </p:nvPr>
        </p:nvSpPr>
        <p:spPr>
          <a:xfrm>
            <a:off x="658775" y="2780330"/>
            <a:ext cx="8197200" cy="4725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3000"/>
              <a:buFont typeface="Arial"/>
              <a:buNone/>
            </a:pPr>
            <a:r>
              <a:rPr lang="en" sz="1800"/>
              <a:t>"My writing's still the same. Nothing changed."</a:t>
            </a:r>
            <a:endParaRPr sz="1800"/>
          </a:p>
          <a:p>
            <a:pPr indent="0" lvl="0" marL="0" rtl="0" algn="ctr">
              <a:spcBef>
                <a:spcPts val="0"/>
              </a:spcBef>
              <a:spcAft>
                <a:spcPts val="0"/>
              </a:spcAft>
              <a:buClr>
                <a:srgbClr val="000000"/>
              </a:buClr>
              <a:buSzPts val="3000"/>
              <a:buFont typeface="Arial"/>
              <a:buNone/>
            </a:pPr>
            <a:r>
              <a:rPr b="0" lang="en" sz="1800">
                <a:latin typeface="Encode Sans"/>
                <a:ea typeface="Encode Sans"/>
                <a:cs typeface="Encode Sans"/>
                <a:sym typeface="Encode Sans"/>
              </a:rPr>
              <a:t>~ ES-11 (Hamdi Mohamud) ~</a:t>
            </a:r>
            <a:endParaRPr b="0" sz="1800">
              <a:latin typeface="Encode Sans"/>
              <a:ea typeface="Encode Sans"/>
              <a:cs typeface="Encode Sans"/>
              <a:sym typeface="Encode Sans"/>
            </a:endParaRPr>
          </a:p>
        </p:txBody>
      </p:sp>
      <p:sp>
        <p:nvSpPr>
          <p:cNvPr id="359" name="Google Shape;359;p60"/>
          <p:cNvSpPr txBox="1"/>
          <p:nvPr>
            <p:ph type="title"/>
          </p:nvPr>
        </p:nvSpPr>
        <p:spPr>
          <a:xfrm>
            <a:off x="519750" y="3925130"/>
            <a:ext cx="8197200" cy="4725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3000"/>
              <a:buFont typeface="Arial"/>
              <a:buNone/>
            </a:pPr>
            <a:r>
              <a:rPr lang="en" sz="1800"/>
              <a:t>"It made me realize what makes my writing different, but most was done by me."</a:t>
            </a:r>
            <a:endParaRPr sz="1800"/>
          </a:p>
          <a:p>
            <a:pPr indent="0" lvl="0" marL="0" rtl="0" algn="ctr">
              <a:spcBef>
                <a:spcPts val="0"/>
              </a:spcBef>
              <a:spcAft>
                <a:spcPts val="0"/>
              </a:spcAft>
              <a:buClr>
                <a:srgbClr val="000000"/>
              </a:buClr>
              <a:buSzPts val="3000"/>
              <a:buFont typeface="Arial"/>
              <a:buNone/>
            </a:pPr>
            <a:r>
              <a:rPr b="0" lang="en" sz="1800">
                <a:latin typeface="Encode Sans"/>
                <a:ea typeface="Encode Sans"/>
                <a:cs typeface="Encode Sans"/>
                <a:sym typeface="Encode Sans"/>
              </a:rPr>
              <a:t>~ ES-13 (Xavier Tsun) ~</a:t>
            </a:r>
            <a:endParaRPr b="0" sz="1800">
              <a:latin typeface="Encode Sans"/>
              <a:ea typeface="Encode Sans"/>
              <a:cs typeface="Encode Sans"/>
              <a:sym typeface="Encode Sans"/>
            </a:endParaRPr>
          </a:p>
        </p:txBody>
      </p:sp>
      <p:sp>
        <p:nvSpPr>
          <p:cNvPr id="360" name="Google Shape;360;p60"/>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RESPONDENT ANSWERS</a:t>
            </a:r>
            <a:endParaRPr/>
          </a:p>
        </p:txBody>
      </p:sp>
      <p:sp>
        <p:nvSpPr>
          <p:cNvPr id="361" name="Google Shape;361;p60"/>
          <p:cNvSpPr txBox="1"/>
          <p:nvPr/>
        </p:nvSpPr>
        <p:spPr>
          <a:xfrm>
            <a:off x="7615800" y="26450"/>
            <a:ext cx="15282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Ethan Kolakaluri</a:t>
            </a:r>
            <a:endParaRPr>
              <a:solidFill>
                <a:schemeClr val="lt2"/>
              </a:solidFill>
              <a:latin typeface="Encode Sans"/>
              <a:ea typeface="Encode Sans"/>
              <a:cs typeface="Encode Sans"/>
              <a:sym typeface="Encod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1"/>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367" name="Google Shape;367;p61"/>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361950" lvl="0" marL="457200" rtl="0" algn="l">
              <a:lnSpc>
                <a:spcPct val="90000"/>
              </a:lnSpc>
              <a:spcBef>
                <a:spcPts val="0"/>
              </a:spcBef>
              <a:spcAft>
                <a:spcPts val="0"/>
              </a:spcAft>
              <a:buSzPts val="2100"/>
              <a:buFont typeface="Encode Sans"/>
              <a:buChar char="●"/>
            </a:pPr>
            <a:r>
              <a:rPr lang="en" sz="2100">
                <a:latin typeface="Encode Sans"/>
                <a:ea typeface="Encode Sans"/>
                <a:cs typeface="Encode Sans"/>
                <a:sym typeface="Encode Sans"/>
              </a:rPr>
              <a:t>4 students found AI helpful: noticed missing details &amp; style improvements</a:t>
            </a:r>
            <a:endParaRPr sz="21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2100">
              <a:latin typeface="Encode Sans"/>
              <a:ea typeface="Encode Sans"/>
              <a:cs typeface="Encode Sans"/>
              <a:sym typeface="Encode Sans"/>
            </a:endParaRPr>
          </a:p>
          <a:p>
            <a:pPr indent="-361950" lvl="0" marL="457200" rtl="0" algn="l">
              <a:lnSpc>
                <a:spcPct val="90000"/>
              </a:lnSpc>
              <a:spcBef>
                <a:spcPts val="0"/>
              </a:spcBef>
              <a:spcAft>
                <a:spcPts val="0"/>
              </a:spcAft>
              <a:buSzPts val="2100"/>
              <a:buFont typeface="Encode Sans"/>
              <a:buChar char="●"/>
            </a:pPr>
            <a:r>
              <a:rPr lang="en" sz="2100">
                <a:latin typeface="Encode Sans"/>
                <a:ea typeface="Encode Sans"/>
                <a:cs typeface="Encode Sans"/>
                <a:sym typeface="Encode Sans"/>
              </a:rPr>
              <a:t>3 students didn’t find it useful: confident writers felt no change</a:t>
            </a:r>
            <a:endParaRPr sz="21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2100">
              <a:latin typeface="Encode Sans"/>
              <a:ea typeface="Encode Sans"/>
              <a:cs typeface="Encode Sans"/>
              <a:sym typeface="Encode Sans"/>
            </a:endParaRPr>
          </a:p>
          <a:p>
            <a:pPr indent="-361950" lvl="0" marL="457200" rtl="0" algn="l">
              <a:lnSpc>
                <a:spcPct val="90000"/>
              </a:lnSpc>
              <a:spcBef>
                <a:spcPts val="0"/>
              </a:spcBef>
              <a:spcAft>
                <a:spcPts val="0"/>
              </a:spcAft>
              <a:buSzPts val="2100"/>
              <a:buFont typeface="Encode Sans"/>
              <a:buChar char="●"/>
            </a:pPr>
            <a:r>
              <a:rPr lang="en" sz="2100">
                <a:latin typeface="Encode Sans"/>
                <a:ea typeface="Encode Sans"/>
                <a:cs typeface="Encode Sans"/>
                <a:sym typeface="Encode Sans"/>
              </a:rPr>
              <a:t>2 students were unsure: saw some benefits but mostly their own work</a:t>
            </a:r>
            <a:endParaRPr sz="21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2100">
              <a:latin typeface="Encode Sans"/>
              <a:ea typeface="Encode Sans"/>
              <a:cs typeface="Encode Sans"/>
              <a:sym typeface="Encode Sans"/>
            </a:endParaRPr>
          </a:p>
          <a:p>
            <a:pPr indent="-361950" lvl="0" marL="457200" rtl="0" algn="l">
              <a:lnSpc>
                <a:spcPct val="90000"/>
              </a:lnSpc>
              <a:spcBef>
                <a:spcPts val="0"/>
              </a:spcBef>
              <a:spcAft>
                <a:spcPts val="0"/>
              </a:spcAft>
              <a:buSzPts val="2100"/>
              <a:buFont typeface="Encode Sans"/>
              <a:buChar char="●"/>
            </a:pPr>
            <a:r>
              <a:rPr lang="en" sz="2100">
                <a:latin typeface="Encode Sans"/>
                <a:ea typeface="Encode Sans"/>
                <a:cs typeface="Encode Sans"/>
                <a:sym typeface="Encode Sans"/>
              </a:rPr>
              <a:t>AI helps best as a reflection tool, not a replacement</a:t>
            </a:r>
            <a:endParaRPr sz="21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21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21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2100">
              <a:latin typeface="Encode Sans"/>
              <a:ea typeface="Encode Sans"/>
              <a:cs typeface="Encode Sans"/>
              <a:sym typeface="Encode Sans"/>
            </a:endParaRPr>
          </a:p>
        </p:txBody>
      </p:sp>
      <p:sp>
        <p:nvSpPr>
          <p:cNvPr id="368" name="Google Shape;368;p61"/>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OVERALL KEY FINDINGS</a:t>
            </a:r>
            <a:endParaRPr/>
          </a:p>
        </p:txBody>
      </p:sp>
      <p:sp>
        <p:nvSpPr>
          <p:cNvPr id="369" name="Google Shape;369;p61"/>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370" name="Google Shape;370;p61"/>
          <p:cNvSpPr txBox="1"/>
          <p:nvPr/>
        </p:nvSpPr>
        <p:spPr>
          <a:xfrm>
            <a:off x="8125500" y="0"/>
            <a:ext cx="10185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Justin Tran</a:t>
            </a:r>
            <a:endParaRPr>
              <a:solidFill>
                <a:schemeClr val="lt2"/>
              </a:solidFill>
              <a:latin typeface="Encode Sans"/>
              <a:ea typeface="Encode Sans"/>
              <a:cs typeface="Encode Sans"/>
              <a:sym typeface="Encod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2"/>
          <p:cNvSpPr txBox="1"/>
          <p:nvPr>
            <p:ph idx="2" type="body"/>
          </p:nvPr>
        </p:nvSpPr>
        <p:spPr>
          <a:xfrm>
            <a:off x="266700" y="1600888"/>
            <a:ext cx="4348200" cy="2827800"/>
          </a:xfrm>
          <a:prstGeom prst="rect">
            <a:avLst/>
          </a:prstGeom>
          <a:noFill/>
          <a:ln>
            <a:noFill/>
          </a:ln>
        </p:spPr>
        <p:txBody>
          <a:bodyPr anchorCtr="0" anchor="t" bIns="45700" lIns="91425" spcFirstLastPara="1" rIns="91425" wrap="square" tIns="45700">
            <a:noAutofit/>
          </a:bodyPr>
          <a:lstStyle/>
          <a:p>
            <a:pPr indent="-349250" lvl="0" marL="457200" rtl="0" algn="l">
              <a:lnSpc>
                <a:spcPct val="90000"/>
              </a:lnSpc>
              <a:spcBef>
                <a:spcPts val="0"/>
              </a:spcBef>
              <a:spcAft>
                <a:spcPts val="0"/>
              </a:spcAft>
              <a:buSzPts val="1900"/>
              <a:buFont typeface="Encode Sans"/>
              <a:buChar char="●"/>
            </a:pPr>
            <a:r>
              <a:rPr lang="en" sz="1900">
                <a:latin typeface="Encode Sans"/>
                <a:ea typeface="Encode Sans"/>
                <a:cs typeface="Encode Sans"/>
                <a:sym typeface="Encode Sans"/>
              </a:rPr>
              <a:t>AI helps students see their writing in new ways</a:t>
            </a:r>
            <a:endParaRPr sz="1900">
              <a:latin typeface="Encode Sans"/>
              <a:ea typeface="Encode Sans"/>
              <a:cs typeface="Encode Sans"/>
              <a:sym typeface="Encode Sans"/>
            </a:endParaRPr>
          </a:p>
          <a:p>
            <a:pPr indent="0" lvl="0" marL="0" rtl="0" algn="l">
              <a:lnSpc>
                <a:spcPct val="90000"/>
              </a:lnSpc>
              <a:spcBef>
                <a:spcPts val="0"/>
              </a:spcBef>
              <a:spcAft>
                <a:spcPts val="0"/>
              </a:spcAft>
              <a:buNone/>
            </a:pPr>
            <a:r>
              <a:t/>
            </a:r>
            <a:endParaRPr sz="1900">
              <a:latin typeface="Encode Sans"/>
              <a:ea typeface="Encode Sans"/>
              <a:cs typeface="Encode Sans"/>
              <a:sym typeface="Encode Sans"/>
            </a:endParaRPr>
          </a:p>
          <a:p>
            <a:pPr indent="-349250" lvl="0" marL="457200" rtl="0" algn="l">
              <a:lnSpc>
                <a:spcPct val="90000"/>
              </a:lnSpc>
              <a:spcBef>
                <a:spcPts val="0"/>
              </a:spcBef>
              <a:spcAft>
                <a:spcPts val="0"/>
              </a:spcAft>
              <a:buSzPts val="1900"/>
              <a:buFont typeface="Encode Sans"/>
              <a:buChar char="●"/>
            </a:pPr>
            <a:r>
              <a:rPr lang="en" sz="1900">
                <a:latin typeface="Encode Sans"/>
                <a:ea typeface="Encode Sans"/>
                <a:cs typeface="Encode Sans"/>
                <a:sym typeface="Encode Sans"/>
              </a:rPr>
              <a:t>More helpful for less confident writers</a:t>
            </a:r>
            <a:endParaRPr sz="1900">
              <a:latin typeface="Encode Sans"/>
              <a:ea typeface="Encode Sans"/>
              <a:cs typeface="Encode Sans"/>
              <a:sym typeface="Encode Sans"/>
            </a:endParaRPr>
          </a:p>
          <a:p>
            <a:pPr indent="0" lvl="0" marL="0" rtl="0" algn="l">
              <a:lnSpc>
                <a:spcPct val="90000"/>
              </a:lnSpc>
              <a:spcBef>
                <a:spcPts val="0"/>
              </a:spcBef>
              <a:spcAft>
                <a:spcPts val="0"/>
              </a:spcAft>
              <a:buNone/>
            </a:pPr>
            <a:r>
              <a:t/>
            </a:r>
            <a:endParaRPr sz="1900">
              <a:latin typeface="Encode Sans"/>
              <a:ea typeface="Encode Sans"/>
              <a:cs typeface="Encode Sans"/>
              <a:sym typeface="Encode Sans"/>
            </a:endParaRPr>
          </a:p>
          <a:p>
            <a:pPr indent="-349250" lvl="0" marL="457200" rtl="0" algn="l">
              <a:lnSpc>
                <a:spcPct val="90000"/>
              </a:lnSpc>
              <a:spcBef>
                <a:spcPts val="0"/>
              </a:spcBef>
              <a:spcAft>
                <a:spcPts val="0"/>
              </a:spcAft>
              <a:buSzPts val="1900"/>
              <a:buFont typeface="Encode Sans"/>
              <a:buChar char="●"/>
            </a:pPr>
            <a:r>
              <a:rPr lang="en" sz="1900">
                <a:latin typeface="Encode Sans"/>
                <a:ea typeface="Encode Sans"/>
                <a:cs typeface="Encode Sans"/>
                <a:sym typeface="Encode Sans"/>
              </a:rPr>
              <a:t>Even skeptics learned about word choice and clarity</a:t>
            </a:r>
            <a:endParaRPr sz="19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1900">
              <a:latin typeface="Encode Sans"/>
              <a:ea typeface="Encode Sans"/>
              <a:cs typeface="Encode Sans"/>
              <a:sym typeface="Encode Sans"/>
            </a:endParaRPr>
          </a:p>
          <a:p>
            <a:pPr indent="-349250" lvl="0" marL="457200" rtl="0" algn="l">
              <a:lnSpc>
                <a:spcPct val="90000"/>
              </a:lnSpc>
              <a:spcBef>
                <a:spcPts val="0"/>
              </a:spcBef>
              <a:spcAft>
                <a:spcPts val="0"/>
              </a:spcAft>
              <a:buSzPts val="1900"/>
              <a:buFont typeface="Encode Sans"/>
              <a:buChar char="●"/>
            </a:pPr>
            <a:r>
              <a:rPr lang="en" sz="1900">
                <a:latin typeface="Encode Sans"/>
                <a:ea typeface="Encode Sans"/>
                <a:cs typeface="Encode Sans"/>
                <a:sym typeface="Encode Sans"/>
              </a:rPr>
              <a:t>Future research: larger sample &amp; interviews to deepen insights</a:t>
            </a:r>
            <a:endParaRPr sz="19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19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19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20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sz="2000">
              <a:latin typeface="Encode Sans"/>
              <a:ea typeface="Encode Sans"/>
              <a:cs typeface="Encode Sans"/>
              <a:sym typeface="Encode Sans"/>
            </a:endParaRPr>
          </a:p>
        </p:txBody>
      </p:sp>
      <p:sp>
        <p:nvSpPr>
          <p:cNvPr id="376" name="Google Shape;376;p62"/>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Discussion &amp; Next Steps</a:t>
            </a:r>
            <a:endParaRPr/>
          </a:p>
        </p:txBody>
      </p:sp>
      <p:sp>
        <p:nvSpPr>
          <p:cNvPr id="377" name="Google Shape;377;p62"/>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pic>
        <p:nvPicPr>
          <p:cNvPr id="378" name="Google Shape;378;p62"/>
          <p:cNvPicPr preferRelativeResize="0"/>
          <p:nvPr/>
        </p:nvPicPr>
        <p:blipFill>
          <a:blip r:embed="rId3">
            <a:alphaModFix/>
          </a:blip>
          <a:stretch>
            <a:fillRect/>
          </a:stretch>
        </p:blipFill>
        <p:spPr>
          <a:xfrm>
            <a:off x="4739850" y="1600900"/>
            <a:ext cx="4092150" cy="2884600"/>
          </a:xfrm>
          <a:prstGeom prst="rect">
            <a:avLst/>
          </a:prstGeom>
          <a:noFill/>
          <a:ln>
            <a:noFill/>
          </a:ln>
        </p:spPr>
      </p:pic>
      <p:sp>
        <p:nvSpPr>
          <p:cNvPr id="379" name="Google Shape;379;p62"/>
          <p:cNvSpPr txBox="1"/>
          <p:nvPr/>
        </p:nvSpPr>
        <p:spPr>
          <a:xfrm>
            <a:off x="8134800" y="26450"/>
            <a:ext cx="10092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Justin Tran</a:t>
            </a:r>
            <a:endParaRPr>
              <a:solidFill>
                <a:schemeClr val="lt2"/>
              </a:solidFill>
              <a:latin typeface="Encode Sans"/>
              <a:ea typeface="Encode Sans"/>
              <a:cs typeface="Encode Sans"/>
              <a:sym typeface="Encod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385" name="Google Shape;385;p63"/>
          <p:cNvSpPr txBox="1"/>
          <p:nvPr>
            <p:ph idx="2" type="body"/>
          </p:nvPr>
        </p:nvSpPr>
        <p:spPr>
          <a:xfrm>
            <a:off x="419475" y="1450950"/>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sz="2100">
                <a:latin typeface="Encode Sans"/>
                <a:ea typeface="Encode Sans"/>
                <a:cs typeface="Encode Sans"/>
                <a:sym typeface="Encode Sans"/>
              </a:rPr>
              <a:t>Did the </a:t>
            </a:r>
            <a:r>
              <a:rPr lang="en" sz="2100">
                <a:latin typeface="Encode Sans"/>
                <a:ea typeface="Encode Sans"/>
                <a:cs typeface="Encode Sans"/>
                <a:sym typeface="Encode Sans"/>
              </a:rPr>
              <a:t>assignment</a:t>
            </a:r>
            <a:r>
              <a:rPr lang="en" sz="2100">
                <a:latin typeface="Encode Sans"/>
                <a:ea typeface="Encode Sans"/>
                <a:cs typeface="Encode Sans"/>
                <a:sym typeface="Encode Sans"/>
              </a:rPr>
              <a:t> change your ideas about AI?</a:t>
            </a:r>
            <a:endParaRPr sz="2100">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rPr lang="en" sz="2100">
                <a:latin typeface="Encode Sans"/>
                <a:ea typeface="Encode Sans"/>
                <a:cs typeface="Encode Sans"/>
                <a:sym typeface="Encode Sans"/>
              </a:rPr>
              <a:t> </a:t>
            </a:r>
            <a:endParaRPr sz="2100">
              <a:latin typeface="Encode Sans"/>
              <a:ea typeface="Encode Sans"/>
              <a:cs typeface="Encode Sans"/>
              <a:sym typeface="Encode Sans"/>
            </a:endParaRPr>
          </a:p>
          <a:p>
            <a:pPr indent="0" lvl="0" marL="0" rtl="0" algn="l">
              <a:lnSpc>
                <a:spcPct val="115000"/>
              </a:lnSpc>
              <a:spcBef>
                <a:spcPts val="0"/>
              </a:spcBef>
              <a:spcAft>
                <a:spcPts val="0"/>
              </a:spcAft>
              <a:buNone/>
            </a:pPr>
            <a:r>
              <a:rPr b="1" lang="en" sz="1200">
                <a:solidFill>
                  <a:schemeClr val="accent3"/>
                </a:solidFill>
                <a:latin typeface="Encode Sans"/>
                <a:ea typeface="Encode Sans"/>
                <a:cs typeface="Encode Sans"/>
                <a:sym typeface="Encode Sans"/>
              </a:rPr>
              <a:t>1. Still have Negative/Neutral about A.I, but are willing to try  (4 Students)</a:t>
            </a:r>
            <a:endParaRPr b="1" sz="1200">
              <a:solidFill>
                <a:schemeClr val="accent3"/>
              </a:solidFill>
              <a:latin typeface="Encode Sans"/>
              <a:ea typeface="Encode Sans"/>
              <a:cs typeface="Encode Sans"/>
              <a:sym typeface="Encode Sans"/>
            </a:endParaRPr>
          </a:p>
          <a:p>
            <a:pPr indent="-304800" lvl="0" marL="457200" rtl="0" algn="l">
              <a:lnSpc>
                <a:spcPct val="115000"/>
              </a:lnSpc>
              <a:spcBef>
                <a:spcPts val="0"/>
              </a:spcBef>
              <a:spcAft>
                <a:spcPts val="0"/>
              </a:spcAft>
              <a:buClr>
                <a:schemeClr val="accent3"/>
              </a:buClr>
              <a:buSzPts val="1200"/>
              <a:buFont typeface="Encode Sans"/>
              <a:buChar char="●"/>
            </a:pPr>
            <a:r>
              <a:rPr lang="en" sz="1200">
                <a:solidFill>
                  <a:schemeClr val="accent3"/>
                </a:solidFill>
                <a:latin typeface="Encode Sans"/>
                <a:ea typeface="Encode Sans"/>
                <a:cs typeface="Encode Sans"/>
                <a:sym typeface="Encode Sans"/>
              </a:rPr>
              <a:t>ES-01, </a:t>
            </a:r>
            <a:r>
              <a:rPr lang="en" sz="1200">
                <a:latin typeface="Encode Sans"/>
                <a:ea typeface="Encode Sans"/>
                <a:cs typeface="Encode Sans"/>
                <a:sym typeface="Encode Sans"/>
              </a:rPr>
              <a:t>ES-</a:t>
            </a:r>
            <a:r>
              <a:rPr lang="en" sz="1200">
                <a:solidFill>
                  <a:schemeClr val="accent3"/>
                </a:solidFill>
                <a:latin typeface="Encode Sans"/>
                <a:ea typeface="Encode Sans"/>
                <a:cs typeface="Encode Sans"/>
                <a:sym typeface="Encode Sans"/>
              </a:rPr>
              <a:t>08, </a:t>
            </a:r>
            <a:r>
              <a:rPr lang="en" sz="1200">
                <a:latin typeface="Encode Sans"/>
                <a:ea typeface="Encode Sans"/>
                <a:cs typeface="Encode Sans"/>
                <a:sym typeface="Encode Sans"/>
              </a:rPr>
              <a:t>ES-</a:t>
            </a:r>
            <a:r>
              <a:rPr lang="en" sz="1200">
                <a:solidFill>
                  <a:schemeClr val="accent3"/>
                </a:solidFill>
                <a:latin typeface="Encode Sans"/>
                <a:ea typeface="Encode Sans"/>
                <a:cs typeface="Encode Sans"/>
                <a:sym typeface="Encode Sans"/>
              </a:rPr>
              <a:t>13, </a:t>
            </a:r>
            <a:r>
              <a:rPr lang="en" sz="1200">
                <a:latin typeface="Encode Sans"/>
                <a:ea typeface="Encode Sans"/>
                <a:cs typeface="Encode Sans"/>
                <a:sym typeface="Encode Sans"/>
              </a:rPr>
              <a:t>ES-</a:t>
            </a:r>
            <a:r>
              <a:rPr lang="en" sz="1200">
                <a:solidFill>
                  <a:schemeClr val="accent3"/>
                </a:solidFill>
                <a:latin typeface="Encode Sans"/>
                <a:ea typeface="Encode Sans"/>
                <a:cs typeface="Encode Sans"/>
                <a:sym typeface="Encode Sans"/>
              </a:rPr>
              <a:t>14</a:t>
            </a:r>
            <a:endParaRPr sz="1200">
              <a:solidFill>
                <a:schemeClr val="accent3"/>
              </a:solidFill>
              <a:latin typeface="Encode Sans"/>
              <a:ea typeface="Encode Sans"/>
              <a:cs typeface="Encode Sans"/>
              <a:sym typeface="Encode Sans"/>
            </a:endParaRPr>
          </a:p>
          <a:p>
            <a:pPr indent="-304800" lvl="0" marL="457200" rtl="0" algn="l">
              <a:lnSpc>
                <a:spcPct val="115000"/>
              </a:lnSpc>
              <a:spcBef>
                <a:spcPts val="0"/>
              </a:spcBef>
              <a:spcAft>
                <a:spcPts val="0"/>
              </a:spcAft>
              <a:buClr>
                <a:schemeClr val="accent3"/>
              </a:buClr>
              <a:buSzPts val="1200"/>
              <a:buFont typeface="Encode Sans"/>
              <a:buChar char="●"/>
            </a:pPr>
            <a:r>
              <a:rPr lang="en" sz="1200">
                <a:solidFill>
                  <a:schemeClr val="accent3"/>
                </a:solidFill>
                <a:latin typeface="Encode Sans"/>
                <a:ea typeface="Encode Sans"/>
                <a:cs typeface="Encode Sans"/>
                <a:sym typeface="Encode Sans"/>
              </a:rPr>
              <a:t>Some students are still on the fence about AI. They might not love using it for our own writing, but they can see how it could help others. </a:t>
            </a:r>
            <a:endParaRPr sz="1200">
              <a:solidFill>
                <a:schemeClr val="accent3"/>
              </a:solidFill>
              <a:latin typeface="Encode Sans"/>
              <a:ea typeface="Encode Sans"/>
              <a:cs typeface="Encode Sans"/>
              <a:sym typeface="Encode Sans"/>
            </a:endParaRPr>
          </a:p>
          <a:p>
            <a:pPr indent="-304800" lvl="0" marL="457200" rtl="0" algn="l">
              <a:lnSpc>
                <a:spcPct val="115000"/>
              </a:lnSpc>
              <a:spcBef>
                <a:spcPts val="0"/>
              </a:spcBef>
              <a:spcAft>
                <a:spcPts val="0"/>
              </a:spcAft>
              <a:buClr>
                <a:schemeClr val="accent3"/>
              </a:buClr>
              <a:buSzPts val="1200"/>
              <a:buFont typeface="Encode Sans"/>
              <a:buChar char="●"/>
            </a:pPr>
            <a:r>
              <a:rPr i="1" lang="en" sz="1200">
                <a:solidFill>
                  <a:schemeClr val="accent3"/>
                </a:solidFill>
                <a:latin typeface="Encode Sans"/>
                <a:ea typeface="Encode Sans"/>
                <a:cs typeface="Encode Sans"/>
                <a:sym typeface="Encode Sans"/>
              </a:rPr>
              <a:t>“I'm still </a:t>
            </a:r>
            <a:r>
              <a:rPr b="1" i="1" lang="en" sz="1200" u="sng">
                <a:solidFill>
                  <a:schemeClr val="accent3"/>
                </a:solidFill>
                <a:latin typeface="Encode Sans"/>
                <a:ea typeface="Encode Sans"/>
                <a:cs typeface="Encode Sans"/>
                <a:sym typeface="Encode Sans"/>
              </a:rPr>
              <a:t>trying to kind of challenge my negative </a:t>
            </a:r>
            <a:r>
              <a:rPr b="1" i="1" lang="en" sz="1200" u="sng">
                <a:solidFill>
                  <a:schemeClr val="accent3"/>
                </a:solidFill>
                <a:latin typeface="Encode Sans"/>
                <a:ea typeface="Encode Sans"/>
                <a:cs typeface="Encode Sans"/>
                <a:sym typeface="Encode Sans"/>
              </a:rPr>
              <a:t>perspective</a:t>
            </a:r>
            <a:r>
              <a:rPr b="1" i="1" lang="en" sz="1200" u="sng">
                <a:solidFill>
                  <a:schemeClr val="accent3"/>
                </a:solidFill>
                <a:latin typeface="Encode Sans"/>
                <a:ea typeface="Encode Sans"/>
                <a:cs typeface="Encode Sans"/>
                <a:sym typeface="Encode Sans"/>
              </a:rPr>
              <a:t> about AI</a:t>
            </a:r>
            <a:r>
              <a:rPr i="1" lang="en" sz="1200">
                <a:solidFill>
                  <a:schemeClr val="accent3"/>
                </a:solidFill>
                <a:latin typeface="Encode Sans"/>
                <a:ea typeface="Encode Sans"/>
                <a:cs typeface="Encode Sans"/>
                <a:sym typeface="Encode Sans"/>
              </a:rPr>
              <a:t>. I </a:t>
            </a:r>
            <a:r>
              <a:rPr b="1" i="1" lang="en" sz="1200" u="sng">
                <a:solidFill>
                  <a:schemeClr val="accent3"/>
                </a:solidFill>
                <a:latin typeface="Encode Sans"/>
                <a:ea typeface="Encode Sans"/>
                <a:cs typeface="Encode Sans"/>
                <a:sym typeface="Encode Sans"/>
              </a:rPr>
              <a:t>don't love it</a:t>
            </a:r>
            <a:r>
              <a:rPr i="1" lang="en" sz="1200">
                <a:solidFill>
                  <a:schemeClr val="accent3"/>
                </a:solidFill>
                <a:latin typeface="Encode Sans"/>
                <a:ea typeface="Encode Sans"/>
                <a:cs typeface="Encode Sans"/>
                <a:sym typeface="Encode Sans"/>
              </a:rPr>
              <a:t> as a writing tool or a drafting tool for me particularly, but I can see how </a:t>
            </a:r>
            <a:r>
              <a:rPr b="1" i="1" lang="en" sz="1200" u="sng">
                <a:solidFill>
                  <a:schemeClr val="accent3"/>
                </a:solidFill>
                <a:latin typeface="Encode Sans"/>
                <a:ea typeface="Encode Sans"/>
                <a:cs typeface="Encode Sans"/>
                <a:sym typeface="Encode Sans"/>
              </a:rPr>
              <a:t>it would be helpful </a:t>
            </a:r>
            <a:r>
              <a:rPr i="1" lang="en" sz="1200">
                <a:solidFill>
                  <a:schemeClr val="accent3"/>
                </a:solidFill>
                <a:latin typeface="Encode Sans"/>
                <a:ea typeface="Encode Sans"/>
                <a:cs typeface="Encode Sans"/>
                <a:sym typeface="Encode Sans"/>
              </a:rPr>
              <a:t>for people who benefit from it” </a:t>
            </a:r>
            <a:r>
              <a:rPr i="1" lang="en" sz="1200">
                <a:latin typeface="Encode Sans"/>
                <a:ea typeface="Encode Sans"/>
                <a:cs typeface="Encode Sans"/>
                <a:sym typeface="Encode Sans"/>
              </a:rPr>
              <a:t>(ES-01)</a:t>
            </a:r>
            <a:endParaRPr i="1" sz="1200">
              <a:latin typeface="Encode Sans"/>
              <a:ea typeface="Encode Sans"/>
              <a:cs typeface="Encode Sans"/>
              <a:sym typeface="Encode Sans"/>
            </a:endParaRPr>
          </a:p>
          <a:p>
            <a:pPr indent="0" lvl="0" marL="457200" rtl="0" algn="l">
              <a:lnSpc>
                <a:spcPct val="115000"/>
              </a:lnSpc>
              <a:spcBef>
                <a:spcPts val="0"/>
              </a:spcBef>
              <a:spcAft>
                <a:spcPts val="0"/>
              </a:spcAft>
              <a:buNone/>
            </a:pPr>
            <a:r>
              <a:t/>
            </a:r>
            <a:endParaRPr i="1" sz="1200">
              <a:latin typeface="Encode Sans"/>
              <a:ea typeface="Encode Sans"/>
              <a:cs typeface="Encode Sans"/>
              <a:sym typeface="Encode Sans"/>
            </a:endParaRPr>
          </a:p>
          <a:p>
            <a:pPr indent="0" lvl="0" marL="0" rtl="0" algn="l">
              <a:lnSpc>
                <a:spcPct val="115000"/>
              </a:lnSpc>
              <a:spcBef>
                <a:spcPts val="0"/>
              </a:spcBef>
              <a:spcAft>
                <a:spcPts val="0"/>
              </a:spcAft>
              <a:buNone/>
            </a:pPr>
            <a:r>
              <a:rPr b="1" lang="en" sz="1200">
                <a:solidFill>
                  <a:schemeClr val="accent3"/>
                </a:solidFill>
                <a:latin typeface="Encode Sans"/>
                <a:ea typeface="Encode Sans"/>
                <a:cs typeface="Encode Sans"/>
                <a:sym typeface="Encode Sans"/>
              </a:rPr>
              <a:t>2. Feel like A.I is not Helping due to the lack of Personal Touch (3 Students)</a:t>
            </a:r>
            <a:endParaRPr b="1" sz="1200">
              <a:solidFill>
                <a:schemeClr val="accent3"/>
              </a:solidFill>
              <a:latin typeface="Encode Sans"/>
              <a:ea typeface="Encode Sans"/>
              <a:cs typeface="Encode Sans"/>
              <a:sym typeface="Encode Sans"/>
            </a:endParaRPr>
          </a:p>
          <a:p>
            <a:pPr indent="-304800" lvl="0" marL="457200" rtl="0" algn="l">
              <a:lnSpc>
                <a:spcPct val="115000"/>
              </a:lnSpc>
              <a:spcBef>
                <a:spcPts val="0"/>
              </a:spcBef>
              <a:spcAft>
                <a:spcPts val="0"/>
              </a:spcAft>
              <a:buClr>
                <a:schemeClr val="accent3"/>
              </a:buClr>
              <a:buSzPts val="1200"/>
              <a:buFont typeface="Encode Sans"/>
              <a:buChar char="●"/>
            </a:pPr>
            <a:r>
              <a:rPr lang="en" sz="1200">
                <a:solidFill>
                  <a:schemeClr val="accent3"/>
                </a:solidFill>
                <a:latin typeface="Encode Sans"/>
                <a:ea typeface="Encode Sans"/>
                <a:cs typeface="Encode Sans"/>
                <a:sym typeface="Encode Sans"/>
              </a:rPr>
              <a:t>ES-05, </a:t>
            </a:r>
            <a:r>
              <a:rPr lang="en" sz="1200">
                <a:latin typeface="Encode Sans"/>
                <a:ea typeface="Encode Sans"/>
                <a:cs typeface="Encode Sans"/>
                <a:sym typeface="Encode Sans"/>
              </a:rPr>
              <a:t>ES-</a:t>
            </a:r>
            <a:r>
              <a:rPr lang="en" sz="1200">
                <a:solidFill>
                  <a:schemeClr val="accent3"/>
                </a:solidFill>
                <a:latin typeface="Encode Sans"/>
                <a:ea typeface="Encode Sans"/>
                <a:cs typeface="Encode Sans"/>
                <a:sym typeface="Encode Sans"/>
              </a:rPr>
              <a:t>06, </a:t>
            </a:r>
            <a:r>
              <a:rPr lang="en" sz="1200">
                <a:latin typeface="Encode Sans"/>
                <a:ea typeface="Encode Sans"/>
                <a:cs typeface="Encode Sans"/>
                <a:sym typeface="Encode Sans"/>
              </a:rPr>
              <a:t>ES-</a:t>
            </a:r>
            <a:r>
              <a:rPr lang="en" sz="1200">
                <a:solidFill>
                  <a:schemeClr val="accent3"/>
                </a:solidFill>
                <a:latin typeface="Encode Sans"/>
                <a:ea typeface="Encode Sans"/>
                <a:cs typeface="Encode Sans"/>
                <a:sym typeface="Encode Sans"/>
              </a:rPr>
              <a:t>07</a:t>
            </a:r>
            <a:endParaRPr sz="1200">
              <a:solidFill>
                <a:schemeClr val="accent3"/>
              </a:solidFill>
              <a:latin typeface="Encode Sans"/>
              <a:ea typeface="Encode Sans"/>
              <a:cs typeface="Encode Sans"/>
              <a:sym typeface="Encode Sans"/>
            </a:endParaRPr>
          </a:p>
          <a:p>
            <a:pPr indent="-304800" lvl="0" marL="457200" rtl="0" algn="l">
              <a:lnSpc>
                <a:spcPct val="115000"/>
              </a:lnSpc>
              <a:spcBef>
                <a:spcPts val="0"/>
              </a:spcBef>
              <a:spcAft>
                <a:spcPts val="0"/>
              </a:spcAft>
              <a:buClr>
                <a:schemeClr val="accent3"/>
              </a:buClr>
              <a:buSzPts val="1200"/>
              <a:buFont typeface="Encode Sans"/>
              <a:buChar char="●"/>
            </a:pPr>
            <a:r>
              <a:rPr lang="en" sz="1200">
                <a:solidFill>
                  <a:schemeClr val="accent3"/>
                </a:solidFill>
                <a:latin typeface="Encode Sans"/>
                <a:ea typeface="Encode Sans"/>
                <a:cs typeface="Encode Sans"/>
                <a:sym typeface="Encode Sans"/>
              </a:rPr>
              <a:t>They felt like AI writing sounds too robotic and misses their personal touch. </a:t>
            </a:r>
            <a:endParaRPr sz="1200">
              <a:solidFill>
                <a:schemeClr val="accent3"/>
              </a:solidFill>
              <a:latin typeface="Encode Sans"/>
              <a:ea typeface="Encode Sans"/>
              <a:cs typeface="Encode Sans"/>
              <a:sym typeface="Encode Sans"/>
            </a:endParaRPr>
          </a:p>
          <a:p>
            <a:pPr indent="-304800" lvl="0" marL="457200" rtl="0" algn="l">
              <a:lnSpc>
                <a:spcPct val="115000"/>
              </a:lnSpc>
              <a:spcBef>
                <a:spcPts val="0"/>
              </a:spcBef>
              <a:spcAft>
                <a:spcPts val="0"/>
              </a:spcAft>
              <a:buClr>
                <a:schemeClr val="accent3"/>
              </a:buClr>
              <a:buSzPts val="1200"/>
              <a:buFont typeface="Encode Sans"/>
              <a:buChar char="●"/>
            </a:pPr>
            <a:r>
              <a:rPr i="1" lang="en" sz="1200">
                <a:solidFill>
                  <a:schemeClr val="accent3"/>
                </a:solidFill>
                <a:latin typeface="Encode Sans"/>
                <a:ea typeface="Encode Sans"/>
                <a:cs typeface="Encode Sans"/>
                <a:sym typeface="Encode Sans"/>
              </a:rPr>
              <a:t>“I find that if I'm using like AI or something then it.. doesn’t really reflect the same and also just </a:t>
            </a:r>
            <a:r>
              <a:rPr b="1" i="1" lang="en" sz="1200" u="sng">
                <a:solidFill>
                  <a:schemeClr val="accent3"/>
                </a:solidFill>
                <a:latin typeface="Encode Sans"/>
                <a:ea typeface="Encode Sans"/>
                <a:cs typeface="Encode Sans"/>
                <a:sym typeface="Encode Sans"/>
              </a:rPr>
              <a:t>does not sound like my work,</a:t>
            </a:r>
            <a:r>
              <a:rPr i="1" lang="en" sz="1200">
                <a:solidFill>
                  <a:schemeClr val="accent3"/>
                </a:solidFill>
                <a:latin typeface="Encode Sans"/>
                <a:ea typeface="Encode Sans"/>
                <a:cs typeface="Encode Sans"/>
                <a:sym typeface="Encode Sans"/>
              </a:rPr>
              <a:t> which I find really important because I feel like the work I do should just like</a:t>
            </a:r>
            <a:r>
              <a:rPr i="1" lang="en" sz="1200" u="sng">
                <a:solidFill>
                  <a:schemeClr val="accent3"/>
                </a:solidFill>
                <a:latin typeface="Encode Sans"/>
                <a:ea typeface="Encode Sans"/>
                <a:cs typeface="Encode Sans"/>
                <a:sym typeface="Encode Sans"/>
              </a:rPr>
              <a:t>..</a:t>
            </a:r>
            <a:r>
              <a:rPr b="1" i="1" lang="en" sz="1200" u="sng">
                <a:solidFill>
                  <a:schemeClr val="accent3"/>
                </a:solidFill>
                <a:latin typeface="Encode Sans"/>
                <a:ea typeface="Encode Sans"/>
                <a:cs typeface="Encode Sans"/>
                <a:sym typeface="Encode Sans"/>
              </a:rPr>
              <a:t>has me in it</a:t>
            </a:r>
            <a:r>
              <a:rPr b="1" i="1" lang="en" sz="1200">
                <a:solidFill>
                  <a:schemeClr val="accent3"/>
                </a:solidFill>
                <a:latin typeface="Encode Sans"/>
                <a:ea typeface="Encode Sans"/>
                <a:cs typeface="Encode Sans"/>
                <a:sym typeface="Encode Sans"/>
              </a:rPr>
              <a:t> </a:t>
            </a:r>
            <a:r>
              <a:rPr i="1" lang="en" sz="1200">
                <a:solidFill>
                  <a:schemeClr val="accent3"/>
                </a:solidFill>
                <a:latin typeface="Encode Sans"/>
                <a:ea typeface="Encode Sans"/>
                <a:cs typeface="Encode Sans"/>
                <a:sym typeface="Encode Sans"/>
              </a:rPr>
              <a:t>and should be like personalized to my thinking” (ES-08)</a:t>
            </a:r>
            <a:endParaRPr i="1" sz="1200">
              <a:solidFill>
                <a:schemeClr val="accent3"/>
              </a:solidFill>
              <a:latin typeface="Encode Sans"/>
              <a:ea typeface="Encode Sans"/>
              <a:cs typeface="Encode Sans"/>
              <a:sym typeface="Encode Sans"/>
            </a:endParaRPr>
          </a:p>
          <a:p>
            <a:pPr indent="0" lvl="0" marL="0" rtl="0" algn="l">
              <a:lnSpc>
                <a:spcPct val="115000"/>
              </a:lnSpc>
              <a:spcBef>
                <a:spcPts val="0"/>
              </a:spcBef>
              <a:spcAft>
                <a:spcPts val="0"/>
              </a:spcAft>
              <a:buNone/>
            </a:pPr>
            <a:r>
              <a:t/>
            </a:r>
            <a:endParaRPr sz="900">
              <a:solidFill>
                <a:schemeClr val="accent3"/>
              </a:solidFill>
              <a:latin typeface="Encode Sans"/>
              <a:ea typeface="Encode Sans"/>
              <a:cs typeface="Encode Sans"/>
              <a:sym typeface="Encode Sans"/>
            </a:endParaRPr>
          </a:p>
          <a:p>
            <a:pPr indent="0" lvl="0" marL="0" rtl="0" algn="l">
              <a:lnSpc>
                <a:spcPct val="115000"/>
              </a:lnSpc>
              <a:spcBef>
                <a:spcPts val="0"/>
              </a:spcBef>
              <a:spcAft>
                <a:spcPts val="0"/>
              </a:spcAft>
              <a:buNone/>
            </a:pPr>
            <a:r>
              <a:t/>
            </a:r>
            <a:endParaRPr sz="900">
              <a:solidFill>
                <a:schemeClr val="accent3"/>
              </a:solidFill>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sz="2100">
              <a:latin typeface="Encode Sans"/>
              <a:ea typeface="Encode Sans"/>
              <a:cs typeface="Encode Sans"/>
              <a:sym typeface="Encode Sans"/>
            </a:endParaRPr>
          </a:p>
        </p:txBody>
      </p:sp>
      <p:sp>
        <p:nvSpPr>
          <p:cNvPr id="386" name="Google Shape;386;p63"/>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387" name="Google Shape;387;p63"/>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388" name="Google Shape;388;p63"/>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Robert Trandafir and Kien Dang</a:t>
            </a:r>
            <a:endParaRPr>
              <a:solidFill>
                <a:schemeClr val="lt2"/>
              </a:solidFill>
              <a:latin typeface="Encode Sans"/>
              <a:ea typeface="Encode Sans"/>
              <a:cs typeface="Encode Sans"/>
              <a:sym typeface="Encod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394" name="Google Shape;394;p64"/>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a:latin typeface="Encode Sans"/>
                <a:ea typeface="Encode Sans"/>
                <a:cs typeface="Encode Sans"/>
                <a:sym typeface="Encode Sans"/>
              </a:rPr>
              <a:t>Did the assignment change your ideas about AI? (cont)</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0" lvl="0" marL="0" rtl="0" algn="l">
              <a:lnSpc>
                <a:spcPct val="115000"/>
              </a:lnSpc>
              <a:spcBef>
                <a:spcPts val="0"/>
              </a:spcBef>
              <a:spcAft>
                <a:spcPts val="0"/>
              </a:spcAft>
              <a:buNone/>
            </a:pPr>
            <a:r>
              <a:rPr b="1" lang="en" sz="1200">
                <a:latin typeface="Encode Sans"/>
                <a:ea typeface="Encode Sans"/>
                <a:cs typeface="Encode Sans"/>
                <a:sym typeface="Encode Sans"/>
              </a:rPr>
              <a:t>3. Opinion Changed (Negative → Positive) (2 Students)</a:t>
            </a:r>
            <a:endParaRPr b="1" sz="1200">
              <a:latin typeface="Encode Sans"/>
              <a:ea typeface="Encode Sans"/>
              <a:cs typeface="Encode Sans"/>
              <a:sym typeface="Encode Sans"/>
            </a:endParaRPr>
          </a:p>
          <a:p>
            <a:pPr indent="-304800" lvl="0" marL="457200" rtl="0" algn="l">
              <a:lnSpc>
                <a:spcPct val="115000"/>
              </a:lnSpc>
              <a:spcBef>
                <a:spcPts val="0"/>
              </a:spcBef>
              <a:spcAft>
                <a:spcPts val="0"/>
              </a:spcAft>
              <a:buSzPts val="1200"/>
              <a:buFont typeface="Encode Sans"/>
              <a:buChar char="●"/>
            </a:pPr>
            <a:r>
              <a:rPr lang="en" sz="1200">
                <a:latin typeface="Encode Sans"/>
                <a:ea typeface="Encode Sans"/>
                <a:cs typeface="Encode Sans"/>
                <a:sym typeface="Encode Sans"/>
              </a:rPr>
              <a:t>ES-03, ES-15</a:t>
            </a:r>
            <a:endParaRPr sz="1200">
              <a:latin typeface="Encode Sans"/>
              <a:ea typeface="Encode Sans"/>
              <a:cs typeface="Encode Sans"/>
              <a:sym typeface="Encode Sans"/>
            </a:endParaRPr>
          </a:p>
          <a:p>
            <a:pPr indent="-304800" lvl="0" marL="457200" rtl="0" algn="l">
              <a:lnSpc>
                <a:spcPct val="115000"/>
              </a:lnSpc>
              <a:spcBef>
                <a:spcPts val="0"/>
              </a:spcBef>
              <a:spcAft>
                <a:spcPts val="0"/>
              </a:spcAft>
              <a:buSzPts val="1200"/>
              <a:buFont typeface="Encode Sans"/>
              <a:buChar char="●"/>
            </a:pPr>
            <a:r>
              <a:rPr lang="en" sz="1200">
                <a:latin typeface="Encode Sans"/>
                <a:ea typeface="Encode Sans"/>
                <a:cs typeface="Encode Sans"/>
                <a:sym typeface="Encode Sans"/>
              </a:rPr>
              <a:t>Some students were actually surprised and realizing the benefits of AI after using it. </a:t>
            </a:r>
            <a:endParaRPr sz="1200">
              <a:latin typeface="Encode Sans"/>
              <a:ea typeface="Encode Sans"/>
              <a:cs typeface="Encode Sans"/>
              <a:sym typeface="Encode Sans"/>
            </a:endParaRPr>
          </a:p>
          <a:p>
            <a:pPr indent="-304800" lvl="0" marL="457200" rtl="0" algn="l">
              <a:lnSpc>
                <a:spcPct val="115000"/>
              </a:lnSpc>
              <a:spcBef>
                <a:spcPts val="0"/>
              </a:spcBef>
              <a:spcAft>
                <a:spcPts val="0"/>
              </a:spcAft>
              <a:buSzPts val="1200"/>
              <a:buFont typeface="Encode Sans"/>
              <a:buChar char="●"/>
            </a:pPr>
            <a:r>
              <a:rPr i="1" lang="en" sz="1200">
                <a:latin typeface="Encode Sans"/>
                <a:ea typeface="Encode Sans"/>
                <a:cs typeface="Encode Sans"/>
                <a:sym typeface="Encode Sans"/>
              </a:rPr>
              <a:t>" It really comes back to the idea that I feel like it has the </a:t>
            </a:r>
            <a:r>
              <a:rPr b="1" i="1" lang="en" sz="1200" u="sng">
                <a:latin typeface="Encode Sans"/>
                <a:ea typeface="Encode Sans"/>
                <a:cs typeface="Encode Sans"/>
                <a:sym typeface="Encode Sans"/>
              </a:rPr>
              <a:t>potential to be a good tool.</a:t>
            </a:r>
            <a:r>
              <a:rPr i="1" lang="en" sz="1200">
                <a:latin typeface="Encode Sans"/>
                <a:ea typeface="Encode Sans"/>
                <a:cs typeface="Encode Sans"/>
                <a:sym typeface="Encode Sans"/>
              </a:rPr>
              <a:t>" (ES-13)</a:t>
            </a:r>
            <a:endParaRPr sz="1200">
              <a:latin typeface="Encode Sans"/>
              <a:ea typeface="Encode Sans"/>
              <a:cs typeface="Encode Sans"/>
              <a:sym typeface="Encode Sans"/>
            </a:endParaRPr>
          </a:p>
          <a:p>
            <a:pPr indent="0" lvl="0" marL="0" rtl="0" algn="l">
              <a:lnSpc>
                <a:spcPct val="115000"/>
              </a:lnSpc>
              <a:spcBef>
                <a:spcPts val="0"/>
              </a:spcBef>
              <a:spcAft>
                <a:spcPts val="0"/>
              </a:spcAft>
              <a:buNone/>
            </a:pPr>
            <a:r>
              <a:t/>
            </a:r>
            <a:endParaRPr sz="1200">
              <a:latin typeface="Encode Sans"/>
              <a:ea typeface="Encode Sans"/>
              <a:cs typeface="Encode Sans"/>
              <a:sym typeface="Encode Sans"/>
            </a:endParaRPr>
          </a:p>
          <a:p>
            <a:pPr indent="0" lvl="0" marL="0" rtl="0" algn="l">
              <a:lnSpc>
                <a:spcPct val="115000"/>
              </a:lnSpc>
              <a:spcBef>
                <a:spcPts val="0"/>
              </a:spcBef>
              <a:spcAft>
                <a:spcPts val="0"/>
              </a:spcAft>
              <a:buNone/>
            </a:pPr>
            <a:r>
              <a:rPr b="1" lang="en" sz="1200">
                <a:latin typeface="Encode Sans"/>
                <a:ea typeface="Encode Sans"/>
                <a:cs typeface="Encode Sans"/>
                <a:sym typeface="Encode Sans"/>
              </a:rPr>
              <a:t>4. Still Can't Decide (3 Students)</a:t>
            </a:r>
            <a:endParaRPr b="1" sz="1200">
              <a:latin typeface="Encode Sans"/>
              <a:ea typeface="Encode Sans"/>
              <a:cs typeface="Encode Sans"/>
              <a:sym typeface="Encode Sans"/>
            </a:endParaRPr>
          </a:p>
          <a:p>
            <a:pPr indent="-304800" lvl="0" marL="457200" rtl="0" algn="l">
              <a:lnSpc>
                <a:spcPct val="115000"/>
              </a:lnSpc>
              <a:spcBef>
                <a:spcPts val="0"/>
              </a:spcBef>
              <a:spcAft>
                <a:spcPts val="0"/>
              </a:spcAft>
              <a:buSzPts val="1200"/>
              <a:buFont typeface="Encode Sans"/>
              <a:buChar char="●"/>
            </a:pPr>
            <a:r>
              <a:rPr lang="en" sz="1200">
                <a:latin typeface="Encode Sans"/>
                <a:ea typeface="Encode Sans"/>
                <a:cs typeface="Encode Sans"/>
                <a:sym typeface="Encode Sans"/>
              </a:rPr>
              <a:t>ES-09, ES-11, ES-12</a:t>
            </a:r>
            <a:endParaRPr sz="1200">
              <a:latin typeface="Encode Sans"/>
              <a:ea typeface="Encode Sans"/>
              <a:cs typeface="Encode Sans"/>
              <a:sym typeface="Encode Sans"/>
            </a:endParaRPr>
          </a:p>
          <a:p>
            <a:pPr indent="-304800" lvl="0" marL="457200" rtl="0" algn="l">
              <a:lnSpc>
                <a:spcPct val="115000"/>
              </a:lnSpc>
              <a:spcBef>
                <a:spcPts val="0"/>
              </a:spcBef>
              <a:spcAft>
                <a:spcPts val="0"/>
              </a:spcAft>
              <a:buSzPts val="1200"/>
              <a:buFont typeface="Encode Sans"/>
              <a:buChar char="●"/>
            </a:pPr>
            <a:r>
              <a:rPr lang="en" sz="1200">
                <a:latin typeface="Encode Sans"/>
                <a:ea typeface="Encode Sans"/>
                <a:cs typeface="Encode Sans"/>
                <a:sym typeface="Encode Sans"/>
              </a:rPr>
              <a:t>Then there's those of students who are still 50/50. </a:t>
            </a:r>
            <a:endParaRPr sz="1200">
              <a:latin typeface="Encode Sans"/>
              <a:ea typeface="Encode Sans"/>
              <a:cs typeface="Encode Sans"/>
              <a:sym typeface="Encode Sans"/>
            </a:endParaRPr>
          </a:p>
          <a:p>
            <a:pPr indent="-304800" lvl="0" marL="457200" rtl="0" algn="l">
              <a:lnSpc>
                <a:spcPct val="115000"/>
              </a:lnSpc>
              <a:spcBef>
                <a:spcPts val="0"/>
              </a:spcBef>
              <a:spcAft>
                <a:spcPts val="0"/>
              </a:spcAft>
              <a:buSzPts val="1200"/>
              <a:buFont typeface="Encode Sans"/>
              <a:buChar char="●"/>
            </a:pPr>
            <a:r>
              <a:rPr i="1" lang="en" sz="1200">
                <a:latin typeface="Encode Sans"/>
                <a:ea typeface="Encode Sans"/>
                <a:cs typeface="Encode Sans"/>
                <a:sym typeface="Encode Sans"/>
              </a:rPr>
              <a:t>“It's </a:t>
            </a:r>
            <a:r>
              <a:rPr b="1" i="1" lang="en" sz="1200" u="sng">
                <a:latin typeface="Encode Sans"/>
                <a:ea typeface="Encode Sans"/>
                <a:cs typeface="Encode Sans"/>
                <a:sym typeface="Encode Sans"/>
              </a:rPr>
              <a:t>awkward </a:t>
            </a:r>
            <a:r>
              <a:rPr i="1" lang="en" sz="1200">
                <a:latin typeface="Encode Sans"/>
                <a:ea typeface="Encode Sans"/>
                <a:cs typeface="Encode Sans"/>
                <a:sym typeface="Encode Sans"/>
              </a:rPr>
              <a:t>to use AI sometimes, but sometimes it's also </a:t>
            </a:r>
            <a:r>
              <a:rPr b="1" i="1" lang="en" sz="1200" u="sng">
                <a:latin typeface="Encode Sans"/>
                <a:ea typeface="Encode Sans"/>
                <a:cs typeface="Encode Sans"/>
                <a:sym typeface="Encode Sans"/>
              </a:rPr>
              <a:t>beneficial</a:t>
            </a:r>
            <a:r>
              <a:rPr i="1" lang="en" sz="1200">
                <a:latin typeface="Encode Sans"/>
                <a:ea typeface="Encode Sans"/>
                <a:cs typeface="Encode Sans"/>
                <a:sym typeface="Encode Sans"/>
              </a:rPr>
              <a:t>. So I'm kind of somewhat </a:t>
            </a:r>
            <a:r>
              <a:rPr b="1" i="1" lang="en" sz="1200" u="sng">
                <a:latin typeface="Encode Sans"/>
                <a:ea typeface="Encode Sans"/>
                <a:cs typeface="Encode Sans"/>
                <a:sym typeface="Encode Sans"/>
              </a:rPr>
              <a:t>in the middle</a:t>
            </a:r>
            <a:r>
              <a:rPr i="1" lang="en" sz="1200">
                <a:latin typeface="Encode Sans"/>
                <a:ea typeface="Encode Sans"/>
                <a:cs typeface="Encode Sans"/>
                <a:sym typeface="Encode Sans"/>
              </a:rPr>
              <a:t>" (ES-11)</a:t>
            </a:r>
            <a:endParaRPr sz="2700">
              <a:latin typeface="Encode Sans"/>
              <a:ea typeface="Encode Sans"/>
              <a:cs typeface="Encode Sans"/>
              <a:sym typeface="Encode Sans"/>
            </a:endParaRPr>
          </a:p>
        </p:txBody>
      </p:sp>
      <p:sp>
        <p:nvSpPr>
          <p:cNvPr id="395" name="Google Shape;395;p64"/>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396" name="Google Shape;396;p64"/>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397" name="Google Shape;397;p64"/>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Robert Trandafir and Kien Dang</a:t>
            </a:r>
            <a:endParaRPr>
              <a:solidFill>
                <a:schemeClr val="lt2"/>
              </a:solidFill>
              <a:latin typeface="Encode Sans"/>
              <a:ea typeface="Encode Sans"/>
              <a:cs typeface="Encode Sans"/>
              <a:sym typeface="Encode Sans"/>
            </a:endParaRPr>
          </a:p>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5"/>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403" name="Google Shape;403;p65"/>
          <p:cNvSpPr txBox="1"/>
          <p:nvPr>
            <p:ph idx="2" type="body"/>
          </p:nvPr>
        </p:nvSpPr>
        <p:spPr>
          <a:xfrm>
            <a:off x="397825" y="154792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a:latin typeface="Encode Sans"/>
                <a:ea typeface="Encode Sans"/>
                <a:cs typeface="Encode Sans"/>
                <a:sym typeface="Encode Sans"/>
              </a:rPr>
              <a:t>Did the assignment change your ideas about AI? (cont)</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0" lvl="0" marL="0" rtl="0" algn="l">
              <a:lnSpc>
                <a:spcPct val="115000"/>
              </a:lnSpc>
              <a:spcBef>
                <a:spcPts val="0"/>
              </a:spcBef>
              <a:spcAft>
                <a:spcPts val="0"/>
              </a:spcAft>
              <a:buNone/>
            </a:pPr>
            <a:r>
              <a:rPr b="1" lang="en" sz="1200">
                <a:latin typeface="Encode Sans"/>
                <a:ea typeface="Encode Sans"/>
                <a:cs typeface="Encode Sans"/>
                <a:sym typeface="Encode Sans"/>
              </a:rPr>
              <a:t>Overall Trend (Opinions):</a:t>
            </a:r>
            <a:endParaRPr b="1" sz="1200">
              <a:latin typeface="Encode Sans"/>
              <a:ea typeface="Encode Sans"/>
              <a:cs typeface="Encode Sans"/>
              <a:sym typeface="Encode Sans"/>
            </a:endParaRPr>
          </a:p>
          <a:p>
            <a:pPr indent="-133350" lvl="0" marL="228600" rtl="0" algn="l">
              <a:lnSpc>
                <a:spcPct val="115000"/>
              </a:lnSpc>
              <a:spcBef>
                <a:spcPts val="0"/>
              </a:spcBef>
              <a:spcAft>
                <a:spcPts val="0"/>
              </a:spcAft>
              <a:buClr>
                <a:schemeClr val="lt2"/>
              </a:buClr>
              <a:buSzPts val="1200"/>
              <a:buFont typeface="Roboto"/>
              <a:buChar char="●"/>
            </a:pPr>
            <a:r>
              <a:rPr b="1" lang="en" sz="1200">
                <a:solidFill>
                  <a:schemeClr val="lt2"/>
                </a:solidFill>
                <a:latin typeface="Encode Sans"/>
                <a:ea typeface="Encode Sans"/>
                <a:cs typeface="Encode Sans"/>
                <a:sym typeface="Encode Sans"/>
              </a:rPr>
              <a:t>AI </a:t>
            </a:r>
            <a:r>
              <a:rPr b="1" lang="en" sz="1200">
                <a:latin typeface="Encode Sans"/>
                <a:ea typeface="Encode Sans"/>
                <a:cs typeface="Encode Sans"/>
                <a:sym typeface="Encode Sans"/>
              </a:rPr>
              <a:t>Should Be an </a:t>
            </a:r>
            <a:r>
              <a:rPr b="1" lang="en" sz="1200">
                <a:solidFill>
                  <a:schemeClr val="lt2"/>
                </a:solidFill>
                <a:latin typeface="Encode Sans"/>
                <a:ea typeface="Encode Sans"/>
                <a:cs typeface="Encode Sans"/>
                <a:sym typeface="Encode Sans"/>
              </a:rPr>
              <a:t>Assistant, Not an Author</a:t>
            </a:r>
            <a:br>
              <a:rPr b="1" lang="en" sz="1200">
                <a:solidFill>
                  <a:schemeClr val="lt2"/>
                </a:solidFill>
                <a:latin typeface="Encode Sans"/>
                <a:ea typeface="Encode Sans"/>
                <a:cs typeface="Encode Sans"/>
                <a:sym typeface="Encode Sans"/>
              </a:rPr>
            </a:br>
            <a:r>
              <a:rPr lang="en" sz="1200">
                <a:solidFill>
                  <a:schemeClr val="lt2"/>
                </a:solidFill>
                <a:latin typeface="Encode Sans"/>
                <a:ea typeface="Encode Sans"/>
                <a:cs typeface="Encode Sans"/>
                <a:sym typeface="Encode Sans"/>
              </a:rPr>
              <a:t>Most interviewees agreed AI works best as a helper, not the main writer. It's good for moving forward or organizing thoughts, but students </a:t>
            </a:r>
            <a:r>
              <a:rPr lang="en" sz="1200">
                <a:latin typeface="Encode Sans"/>
                <a:ea typeface="Encode Sans"/>
                <a:cs typeface="Encode Sans"/>
                <a:sym typeface="Encode Sans"/>
              </a:rPr>
              <a:t>don’</a:t>
            </a:r>
            <a:r>
              <a:rPr lang="en" sz="1200">
                <a:solidFill>
                  <a:schemeClr val="lt2"/>
                </a:solidFill>
                <a:latin typeface="Encode Sans"/>
                <a:ea typeface="Encode Sans"/>
                <a:cs typeface="Encode Sans"/>
                <a:sym typeface="Encode Sans"/>
              </a:rPr>
              <a:t>t think it </a:t>
            </a:r>
            <a:r>
              <a:rPr lang="en" sz="1200">
                <a:latin typeface="Encode Sans"/>
                <a:ea typeface="Encode Sans"/>
                <a:cs typeface="Encode Sans"/>
                <a:sym typeface="Encode Sans"/>
              </a:rPr>
              <a:t>should </a:t>
            </a:r>
            <a:r>
              <a:rPr lang="en" sz="1200">
                <a:solidFill>
                  <a:schemeClr val="lt2"/>
                </a:solidFill>
                <a:latin typeface="Encode Sans"/>
                <a:ea typeface="Encode Sans"/>
                <a:cs typeface="Encode Sans"/>
                <a:sym typeface="Encode Sans"/>
              </a:rPr>
              <a:t>do the whole paper. Like having a study buddy who helps you, but you still do the actual work.</a:t>
            </a:r>
            <a:endParaRPr sz="1200">
              <a:solidFill>
                <a:schemeClr val="lt2"/>
              </a:solidFill>
              <a:latin typeface="Encode Sans"/>
              <a:ea typeface="Encode Sans"/>
              <a:cs typeface="Encode Sans"/>
              <a:sym typeface="Encode Sans"/>
            </a:endParaRPr>
          </a:p>
          <a:p>
            <a:pPr indent="-133350" lvl="0" marL="228600" rtl="0" algn="l">
              <a:lnSpc>
                <a:spcPct val="115000"/>
              </a:lnSpc>
              <a:spcBef>
                <a:spcPts val="0"/>
              </a:spcBef>
              <a:spcAft>
                <a:spcPts val="0"/>
              </a:spcAft>
              <a:buClr>
                <a:schemeClr val="lt2"/>
              </a:buClr>
              <a:buSzPts val="1200"/>
              <a:buFont typeface="Roboto"/>
              <a:buChar char="●"/>
            </a:pPr>
            <a:r>
              <a:rPr b="1" lang="en" sz="1200">
                <a:solidFill>
                  <a:schemeClr val="lt2"/>
                </a:solidFill>
                <a:latin typeface="Encode Sans"/>
                <a:ea typeface="Encode Sans"/>
                <a:cs typeface="Encode Sans"/>
                <a:sym typeface="Encode Sans"/>
              </a:rPr>
              <a:t>A.I Lacks Personal details</a:t>
            </a:r>
            <a:br>
              <a:rPr b="1" lang="en" sz="1200">
                <a:solidFill>
                  <a:schemeClr val="lt2"/>
                </a:solidFill>
                <a:latin typeface="Encode Sans"/>
                <a:ea typeface="Encode Sans"/>
                <a:cs typeface="Encode Sans"/>
                <a:sym typeface="Encode Sans"/>
              </a:rPr>
            </a:br>
            <a:r>
              <a:rPr lang="en" sz="1200">
                <a:solidFill>
                  <a:schemeClr val="lt2"/>
                </a:solidFill>
                <a:latin typeface="Encode Sans"/>
                <a:ea typeface="Encode Sans"/>
                <a:cs typeface="Encode Sans"/>
                <a:sym typeface="Encode Sans"/>
              </a:rPr>
              <a:t>A big thing </a:t>
            </a:r>
            <a:r>
              <a:rPr lang="en" sz="1200">
                <a:latin typeface="Encode Sans"/>
                <a:ea typeface="Encode Sans"/>
                <a:cs typeface="Encode Sans"/>
                <a:sym typeface="Encode Sans"/>
              </a:rPr>
              <a:t>that was noticed is that </a:t>
            </a:r>
            <a:r>
              <a:rPr lang="en" sz="1200">
                <a:solidFill>
                  <a:schemeClr val="lt2"/>
                </a:solidFill>
                <a:latin typeface="Encode Sans"/>
                <a:ea typeface="Encode Sans"/>
                <a:cs typeface="Encode Sans"/>
                <a:sym typeface="Encode Sans"/>
              </a:rPr>
              <a:t>AI writing often sounds fake or generic. As one student said, it's important that </a:t>
            </a:r>
            <a:r>
              <a:rPr i="1" lang="en" sz="1200">
                <a:solidFill>
                  <a:schemeClr val="lt2"/>
                </a:solidFill>
                <a:latin typeface="Encode Sans"/>
                <a:ea typeface="Encode Sans"/>
                <a:cs typeface="Encode Sans"/>
                <a:sym typeface="Encode Sans"/>
              </a:rPr>
              <a:t>"my writing has me in it."</a:t>
            </a:r>
            <a:r>
              <a:rPr lang="en" sz="1200">
                <a:solidFill>
                  <a:schemeClr val="lt2"/>
                </a:solidFill>
                <a:latin typeface="Encode Sans"/>
                <a:ea typeface="Encode Sans"/>
                <a:cs typeface="Encode Sans"/>
                <a:sym typeface="Encode Sans"/>
              </a:rPr>
              <a:t> </a:t>
            </a:r>
            <a:endParaRPr sz="1200">
              <a:solidFill>
                <a:schemeClr val="lt2"/>
              </a:solidFill>
              <a:latin typeface="Encode Sans"/>
              <a:ea typeface="Encode Sans"/>
              <a:cs typeface="Encode Sans"/>
              <a:sym typeface="Encode Sans"/>
            </a:endParaRPr>
          </a:p>
          <a:p>
            <a:pPr indent="-133350" lvl="0" marL="228600" rtl="0" algn="l">
              <a:lnSpc>
                <a:spcPct val="115000"/>
              </a:lnSpc>
              <a:spcBef>
                <a:spcPts val="0"/>
              </a:spcBef>
              <a:spcAft>
                <a:spcPts val="0"/>
              </a:spcAft>
              <a:buClr>
                <a:schemeClr val="lt2"/>
              </a:buClr>
              <a:buSzPts val="1200"/>
              <a:buFont typeface="Roboto"/>
              <a:buChar char="●"/>
            </a:pPr>
            <a:r>
              <a:rPr b="1" lang="en" sz="1200">
                <a:solidFill>
                  <a:schemeClr val="lt2"/>
                </a:solidFill>
                <a:latin typeface="Encode Sans"/>
                <a:ea typeface="Encode Sans"/>
                <a:cs typeface="Encode Sans"/>
                <a:sym typeface="Encode Sans"/>
              </a:rPr>
              <a:t>A.I </a:t>
            </a:r>
            <a:r>
              <a:rPr b="1" lang="en" sz="1200">
                <a:latin typeface="Encode Sans"/>
                <a:ea typeface="Encode Sans"/>
                <a:cs typeface="Encode Sans"/>
                <a:sym typeface="Encode Sans"/>
              </a:rPr>
              <a:t>Can Be </a:t>
            </a:r>
            <a:r>
              <a:rPr b="1" lang="en" sz="1200">
                <a:solidFill>
                  <a:schemeClr val="lt2"/>
                </a:solidFill>
                <a:latin typeface="Encode Sans"/>
                <a:ea typeface="Encode Sans"/>
                <a:cs typeface="Encode Sans"/>
                <a:sym typeface="Encode Sans"/>
              </a:rPr>
              <a:t>Beneficial</a:t>
            </a:r>
            <a:br>
              <a:rPr b="1" lang="en" sz="1200">
                <a:solidFill>
                  <a:schemeClr val="lt2"/>
                </a:solidFill>
                <a:latin typeface="Encode Sans"/>
                <a:ea typeface="Encode Sans"/>
                <a:cs typeface="Encode Sans"/>
                <a:sym typeface="Encode Sans"/>
              </a:rPr>
            </a:br>
            <a:r>
              <a:rPr lang="en" sz="1200">
                <a:latin typeface="Encode Sans"/>
                <a:ea typeface="Encode Sans"/>
                <a:cs typeface="Encode Sans"/>
                <a:sym typeface="Encode Sans"/>
              </a:rPr>
              <a:t>Some Students</a:t>
            </a:r>
            <a:r>
              <a:rPr lang="en" sz="1200">
                <a:solidFill>
                  <a:schemeClr val="lt2"/>
                </a:solidFill>
                <a:latin typeface="Encode Sans"/>
                <a:ea typeface="Encode Sans"/>
                <a:cs typeface="Encode Sans"/>
                <a:sym typeface="Encode Sans"/>
              </a:rPr>
              <a:t> who hated AI at first ended up finding some good uses for it after this project. The key seems to be using AI the right way</a:t>
            </a:r>
            <a:r>
              <a:rPr lang="en" sz="1200">
                <a:latin typeface="Encode Sans"/>
                <a:ea typeface="Encode Sans"/>
                <a:cs typeface="Encode Sans"/>
                <a:sym typeface="Encode Sans"/>
              </a:rPr>
              <a:t>,</a:t>
            </a:r>
            <a:r>
              <a:rPr lang="en" sz="1200">
                <a:solidFill>
                  <a:schemeClr val="lt2"/>
                </a:solidFill>
                <a:latin typeface="Encode Sans"/>
                <a:ea typeface="Encode Sans"/>
                <a:cs typeface="Encode Sans"/>
                <a:sym typeface="Encode Sans"/>
              </a:rPr>
              <a:t> not to cheat, but to help.</a:t>
            </a:r>
            <a:endParaRPr b="1" sz="1200">
              <a:solidFill>
                <a:schemeClr val="lt2"/>
              </a:solidFill>
              <a:latin typeface="Encode Sans"/>
              <a:ea typeface="Encode Sans"/>
              <a:cs typeface="Encode Sans"/>
              <a:sym typeface="Encode Sans"/>
            </a:endParaRPr>
          </a:p>
        </p:txBody>
      </p:sp>
      <p:sp>
        <p:nvSpPr>
          <p:cNvPr id="404" name="Google Shape;404;p65"/>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405" name="Google Shape;405;p65"/>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406" name="Google Shape;406;p65"/>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Robert Trandafir and Kien Dang</a:t>
            </a:r>
            <a:endParaRPr>
              <a:solidFill>
                <a:schemeClr val="lt2"/>
              </a:solidFill>
              <a:latin typeface="Encode Sans"/>
              <a:ea typeface="Encode Sans"/>
              <a:cs typeface="Encode Sans"/>
              <a:sym typeface="Encod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6"/>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412" name="Google Shape;412;p66"/>
          <p:cNvSpPr txBox="1"/>
          <p:nvPr>
            <p:ph idx="2" type="body"/>
          </p:nvPr>
        </p:nvSpPr>
        <p:spPr>
          <a:xfrm>
            <a:off x="405675" y="1590400"/>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sz="1700">
                <a:latin typeface="Encode Sans"/>
                <a:ea typeface="Encode Sans"/>
                <a:cs typeface="Encode Sans"/>
                <a:sym typeface="Encode Sans"/>
              </a:rPr>
              <a:t>As a UWB student, in terms of teaching and learning with AI, is there anything that you would like Dr. Tony and other UWB educators to know or be thinking about ? </a:t>
            </a:r>
            <a:endParaRPr sz="1700">
              <a:latin typeface="Encode Sans"/>
              <a:ea typeface="Encode Sans"/>
              <a:cs typeface="Encode Sans"/>
              <a:sym typeface="Encode Sans"/>
            </a:endParaRPr>
          </a:p>
          <a:p>
            <a:pPr indent="-336550" lvl="0" marL="457200" rtl="0" algn="l">
              <a:lnSpc>
                <a:spcPct val="90000"/>
              </a:lnSpc>
              <a:spcBef>
                <a:spcPts val="1000"/>
              </a:spcBef>
              <a:spcAft>
                <a:spcPts val="0"/>
              </a:spcAft>
              <a:buClr>
                <a:schemeClr val="lt1"/>
              </a:buClr>
              <a:buSzPts val="1700"/>
              <a:buFont typeface="Encode Sans"/>
              <a:buAutoNum type="arabicPeriod"/>
            </a:pPr>
            <a:r>
              <a:rPr lang="en" sz="1700">
                <a:solidFill>
                  <a:schemeClr val="lt1"/>
                </a:solidFill>
                <a:latin typeface="Encode Sans"/>
                <a:ea typeface="Encode Sans"/>
                <a:cs typeface="Encode Sans"/>
                <a:sym typeface="Encode Sans"/>
              </a:rPr>
              <a:t>AI should be embraced as a learning tool (4 students)</a:t>
            </a:r>
            <a:endParaRPr sz="1700">
              <a:latin typeface="Encode Sans"/>
              <a:ea typeface="Encode Sans"/>
              <a:cs typeface="Encode Sans"/>
              <a:sym typeface="Encode Sans"/>
            </a:endParaRPr>
          </a:p>
          <a:p>
            <a:pPr indent="-304800" lvl="0" marL="914400" rtl="0" algn="l">
              <a:spcBef>
                <a:spcPts val="1000"/>
              </a:spcBef>
              <a:spcAft>
                <a:spcPts val="0"/>
              </a:spcAft>
              <a:buSzPts val="1200"/>
              <a:buFont typeface="Encode Sans"/>
              <a:buChar char="●"/>
            </a:pPr>
            <a:r>
              <a:rPr lang="en" sz="1200">
                <a:latin typeface="Encode Sans"/>
                <a:ea typeface="Encode Sans"/>
                <a:cs typeface="Encode Sans"/>
                <a:sym typeface="Encode Sans"/>
              </a:rPr>
              <a:t>“I personally think that it’s a really useful tool to really push understanding and critical thinking about material.” (ES-03)</a:t>
            </a:r>
            <a:endParaRPr sz="1200">
              <a:latin typeface="Encode Sans"/>
              <a:ea typeface="Encode Sans"/>
              <a:cs typeface="Encode Sans"/>
              <a:sym typeface="Encode Sans"/>
            </a:endParaRPr>
          </a:p>
          <a:p>
            <a:pPr indent="-304800" lvl="0" marL="914400" rtl="0" algn="l">
              <a:spcBef>
                <a:spcPts val="1000"/>
              </a:spcBef>
              <a:spcAft>
                <a:spcPts val="0"/>
              </a:spcAft>
              <a:buSzPts val="1200"/>
              <a:buFont typeface="Encode Sans"/>
              <a:buChar char="●"/>
            </a:pPr>
            <a:r>
              <a:rPr lang="en" sz="1200">
                <a:latin typeface="Encode Sans"/>
                <a:ea typeface="Encode Sans"/>
                <a:cs typeface="Encode Sans"/>
                <a:sym typeface="Encode Sans"/>
              </a:rPr>
              <a:t>“It helps us generate ideas - it helps us figure out what we wanna say, helps us just, outlining our assignments, so I feel like most students use it more as a tool than a method to cheat” (ES-15)</a:t>
            </a:r>
            <a:endParaRPr sz="1200">
              <a:latin typeface="Encode Sans"/>
              <a:ea typeface="Encode Sans"/>
              <a:cs typeface="Encode Sans"/>
              <a:sym typeface="Encode Sans"/>
            </a:endParaRPr>
          </a:p>
          <a:p>
            <a:pPr indent="-336550" lvl="0" marL="457200" rtl="0" algn="l">
              <a:lnSpc>
                <a:spcPct val="90000"/>
              </a:lnSpc>
              <a:spcBef>
                <a:spcPts val="1000"/>
              </a:spcBef>
              <a:spcAft>
                <a:spcPts val="0"/>
              </a:spcAft>
              <a:buClr>
                <a:schemeClr val="lt1"/>
              </a:buClr>
              <a:buSzPts val="1700"/>
              <a:buFont typeface="Encode Sans"/>
              <a:buAutoNum type="arabicPeriod"/>
            </a:pPr>
            <a:r>
              <a:rPr lang="en" sz="1700">
                <a:solidFill>
                  <a:schemeClr val="lt1"/>
                </a:solidFill>
                <a:latin typeface="Encode Sans"/>
                <a:ea typeface="Encode Sans"/>
                <a:cs typeface="Encode Sans"/>
                <a:sym typeface="Encode Sans"/>
              </a:rPr>
              <a:t>AI should be adopted under certain conditions (3 students)</a:t>
            </a:r>
            <a:endParaRPr sz="1700">
              <a:solidFill>
                <a:schemeClr val="lt1"/>
              </a:solidFill>
              <a:latin typeface="Encode Sans"/>
              <a:ea typeface="Encode Sans"/>
              <a:cs typeface="Encode Sans"/>
              <a:sym typeface="Encode Sans"/>
            </a:endParaRPr>
          </a:p>
          <a:p>
            <a:pPr indent="-304800" lvl="0" marL="914400" rtl="0" algn="l">
              <a:spcBef>
                <a:spcPts val="1000"/>
              </a:spcBef>
              <a:spcAft>
                <a:spcPts val="0"/>
              </a:spcAft>
              <a:buSzPts val="1200"/>
              <a:buFont typeface="Encode Sans"/>
              <a:buChar char="●"/>
            </a:pPr>
            <a:r>
              <a:rPr lang="en" sz="1200">
                <a:latin typeface="Encode Sans"/>
                <a:ea typeface="Encode Sans"/>
                <a:cs typeface="Encode Sans"/>
                <a:sym typeface="Encode Sans"/>
              </a:rPr>
              <a:t>“Don’t believe it on the first lap… make sure you understand the material thoroughly.” (ES-11)</a:t>
            </a:r>
            <a:endParaRPr sz="1200">
              <a:latin typeface="Encode Sans"/>
              <a:ea typeface="Encode Sans"/>
              <a:cs typeface="Encode Sans"/>
              <a:sym typeface="Encode Sans"/>
            </a:endParaRPr>
          </a:p>
          <a:p>
            <a:pPr indent="-304800" lvl="0" marL="914400" rtl="0" algn="l">
              <a:spcBef>
                <a:spcPts val="1000"/>
              </a:spcBef>
              <a:spcAft>
                <a:spcPts val="0"/>
              </a:spcAft>
              <a:buSzPts val="1200"/>
              <a:buFont typeface="Encode Sans"/>
              <a:buChar char="●"/>
            </a:pPr>
            <a:r>
              <a:rPr lang="en" sz="1200">
                <a:latin typeface="Encode Sans"/>
                <a:ea typeface="Encode Sans"/>
                <a:cs typeface="Encode Sans"/>
                <a:sym typeface="Encode Sans"/>
              </a:rPr>
              <a:t>“So it should be like allowed to use AI, but not like fully that we should like just paste it. But we should like make corrections to it or like make our own thing inspired by AI” (ES-12)</a:t>
            </a:r>
            <a:endParaRPr sz="1200">
              <a:latin typeface="Encode Sans"/>
              <a:ea typeface="Encode Sans"/>
              <a:cs typeface="Encode Sans"/>
              <a:sym typeface="Encode Sans"/>
            </a:endParaRPr>
          </a:p>
          <a:p>
            <a:pPr indent="0" lvl="0" marL="457200" rtl="0" algn="l">
              <a:lnSpc>
                <a:spcPct val="90000"/>
              </a:lnSpc>
              <a:spcBef>
                <a:spcPts val="1000"/>
              </a:spcBef>
              <a:spcAft>
                <a:spcPts val="0"/>
              </a:spcAft>
              <a:buNone/>
            </a:pPr>
            <a:r>
              <a:t/>
            </a:r>
            <a:endParaRPr sz="1200">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sz="1200">
              <a:latin typeface="Encode Sans"/>
              <a:ea typeface="Encode Sans"/>
              <a:cs typeface="Encode Sans"/>
              <a:sym typeface="Encode Sans"/>
            </a:endParaRPr>
          </a:p>
        </p:txBody>
      </p:sp>
      <p:sp>
        <p:nvSpPr>
          <p:cNvPr id="413" name="Google Shape;413;p66"/>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414" name="Google Shape;414;p66"/>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415" name="Google Shape;415;p66"/>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Tyler Franklin and Horace Tai</a:t>
            </a:r>
            <a:endParaRPr>
              <a:solidFill>
                <a:schemeClr val="lt2"/>
              </a:solidFill>
              <a:latin typeface="Encode Sans"/>
              <a:ea typeface="Encode Sans"/>
              <a:cs typeface="Encode Sans"/>
              <a:sym typeface="Encod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0"/>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178" name="Google Shape;178;p40"/>
          <p:cNvSpPr txBox="1"/>
          <p:nvPr>
            <p:ph idx="2" type="body"/>
          </p:nvPr>
        </p:nvSpPr>
        <p:spPr>
          <a:xfrm>
            <a:off x="454225" y="1526663"/>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600">
                <a:solidFill>
                  <a:schemeClr val="lt1"/>
                </a:solidFill>
              </a:rPr>
              <a:t>Motivation</a:t>
            </a:r>
            <a:endParaRPr sz="1600">
              <a:solidFill>
                <a:schemeClr val="lt1"/>
              </a:solidFill>
            </a:endParaRPr>
          </a:p>
          <a:p>
            <a:pPr indent="0" lvl="0" marL="0" rtl="0" algn="l">
              <a:lnSpc>
                <a:spcPct val="100000"/>
              </a:lnSpc>
              <a:spcBef>
                <a:spcPts val="0"/>
              </a:spcBef>
              <a:spcAft>
                <a:spcPts val="0"/>
              </a:spcAft>
              <a:buNone/>
            </a:pPr>
            <a:r>
              <a:rPr lang="en" sz="1200">
                <a:solidFill>
                  <a:srgbClr val="FFFFFF"/>
                </a:solidFill>
              </a:rPr>
              <a:t>This project is part of a five-week collaboration involving students in CSS 478: Usability and User-Centered Design, the UW Bothell Writing Council, and the Office of Faculty Success.</a:t>
            </a:r>
            <a:endParaRPr sz="1200">
              <a:solidFill>
                <a:srgbClr val="FFFFFF"/>
              </a:solidFill>
            </a:endParaRPr>
          </a:p>
          <a:p>
            <a:pPr indent="0" lvl="0" marL="0" rtl="0" algn="l">
              <a:lnSpc>
                <a:spcPct val="100000"/>
              </a:lnSpc>
              <a:spcBef>
                <a:spcPts val="0"/>
              </a:spcBef>
              <a:spcAft>
                <a:spcPts val="0"/>
              </a:spcAft>
              <a:buNone/>
            </a:pPr>
            <a:r>
              <a:t/>
            </a:r>
            <a:endParaRPr sz="1200">
              <a:solidFill>
                <a:srgbClr val="FFFFFF"/>
              </a:solidFill>
            </a:endParaRPr>
          </a:p>
          <a:p>
            <a:pPr indent="0" lvl="0" marL="0" rtl="0" algn="l">
              <a:lnSpc>
                <a:spcPct val="100000"/>
              </a:lnSpc>
              <a:spcBef>
                <a:spcPts val="0"/>
              </a:spcBef>
              <a:spcAft>
                <a:spcPts val="0"/>
              </a:spcAft>
              <a:buNone/>
            </a:pPr>
            <a:r>
              <a:rPr lang="en" sz="1200">
                <a:solidFill>
                  <a:srgbClr val="FFFFFF"/>
                </a:solidFill>
              </a:rPr>
              <a:t>The purpose is to understand the student experience of a writing assignment that incorporates AI as designed by Dr. Tony. Dr. Tony’s assignment invites students to use generative AI as a “co-author” at multiple stages of the writing process, such as brainstorming, drafting, and revising. This study aims to explore the impact of AI in education to better the UW Bothell writing boards.</a:t>
            </a:r>
            <a:endParaRPr sz="1200">
              <a:solidFill>
                <a:srgbClr val="FFFFFF"/>
              </a:solidFill>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0" lvl="0" marL="0" rtl="0" algn="l">
              <a:lnSpc>
                <a:spcPct val="100000"/>
              </a:lnSpc>
              <a:spcBef>
                <a:spcPts val="0"/>
              </a:spcBef>
              <a:spcAft>
                <a:spcPts val="0"/>
              </a:spcAft>
              <a:buNone/>
            </a:pPr>
            <a:r>
              <a:rPr lang="en" sz="1600">
                <a:solidFill>
                  <a:schemeClr val="lt1"/>
                </a:solidFill>
              </a:rPr>
              <a:t>Research Questions</a:t>
            </a:r>
            <a:endParaRPr>
              <a:solidFill>
                <a:schemeClr val="lt1"/>
              </a:solidFill>
              <a:latin typeface="Encode Sans"/>
              <a:ea typeface="Encode Sans"/>
              <a:cs typeface="Encode Sans"/>
              <a:sym typeface="Encode Sans"/>
            </a:endParaRPr>
          </a:p>
          <a:p>
            <a:pPr indent="-133350" lvl="0" marL="285750" rtl="0" algn="l">
              <a:lnSpc>
                <a:spcPct val="115000"/>
              </a:lnSpc>
              <a:spcBef>
                <a:spcPts val="0"/>
              </a:spcBef>
              <a:spcAft>
                <a:spcPts val="0"/>
              </a:spcAft>
              <a:buClr>
                <a:srgbClr val="FFFFFF"/>
              </a:buClr>
              <a:buSzPts val="1200"/>
              <a:buChar char="★"/>
            </a:pPr>
            <a:r>
              <a:rPr lang="en" sz="1200">
                <a:solidFill>
                  <a:srgbClr val="FFFFFF"/>
                </a:solidFill>
              </a:rPr>
              <a:t>How students move through Dr. Smith’s assignments: their response and opportunities for improvement</a:t>
            </a:r>
            <a:endParaRPr sz="1200">
              <a:solidFill>
                <a:srgbClr val="FFFFFF"/>
              </a:solidFill>
            </a:endParaRPr>
          </a:p>
          <a:p>
            <a:pPr indent="-133350" lvl="0" marL="285750" rtl="0" algn="l">
              <a:lnSpc>
                <a:spcPct val="115000"/>
              </a:lnSpc>
              <a:spcBef>
                <a:spcPts val="0"/>
              </a:spcBef>
              <a:spcAft>
                <a:spcPts val="0"/>
              </a:spcAft>
              <a:buClr>
                <a:srgbClr val="FFFFFF"/>
              </a:buClr>
              <a:buSzPts val="1200"/>
              <a:buChar char="★"/>
            </a:pPr>
            <a:r>
              <a:rPr lang="en" sz="1200">
                <a:solidFill>
                  <a:srgbClr val="FFFFFF"/>
                </a:solidFill>
              </a:rPr>
              <a:t>A snapshot analysis of student experiences with AI in their lives and at school</a:t>
            </a:r>
            <a:endParaRPr sz="1200">
              <a:solidFill>
                <a:srgbClr val="FFFFFF"/>
              </a:solidFill>
            </a:endParaRPr>
          </a:p>
          <a:p>
            <a:pPr indent="-133350" lvl="0" marL="285750" rtl="0" algn="l">
              <a:lnSpc>
                <a:spcPct val="115000"/>
              </a:lnSpc>
              <a:spcBef>
                <a:spcPts val="0"/>
              </a:spcBef>
              <a:spcAft>
                <a:spcPts val="0"/>
              </a:spcAft>
              <a:buClr>
                <a:srgbClr val="FFFFFF"/>
              </a:buClr>
              <a:buSzPts val="1200"/>
              <a:buChar char="★"/>
            </a:pPr>
            <a:r>
              <a:rPr lang="en" sz="1200">
                <a:solidFill>
                  <a:srgbClr val="FFFFFF"/>
                </a:solidFill>
              </a:rPr>
              <a:t>A snapshot analysis of student perspectives about AI the highs, lows, hopes, and concerns</a:t>
            </a:r>
            <a:endParaRPr sz="1200">
              <a:solidFill>
                <a:srgbClr val="FFFFFF"/>
              </a:solidFill>
            </a:endParaRPr>
          </a:p>
          <a:p>
            <a:pPr indent="-133350" lvl="0" marL="285750" rtl="0" algn="l">
              <a:lnSpc>
                <a:spcPct val="115000"/>
              </a:lnSpc>
              <a:spcBef>
                <a:spcPts val="0"/>
              </a:spcBef>
              <a:spcAft>
                <a:spcPts val="0"/>
              </a:spcAft>
              <a:buClr>
                <a:srgbClr val="FFFFFF"/>
              </a:buClr>
              <a:buSzPts val="1200"/>
              <a:buChar char="★"/>
            </a:pPr>
            <a:r>
              <a:rPr lang="en" sz="1200">
                <a:solidFill>
                  <a:srgbClr val="FFFFFF"/>
                </a:solidFill>
              </a:rPr>
              <a:t>What resources can support students who want to try writing with AI while still improving as writers</a:t>
            </a:r>
            <a:endParaRPr sz="1200">
              <a:solidFill>
                <a:srgbClr val="FFFFFF"/>
              </a:solidFill>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p:txBody>
      </p:sp>
      <p:sp>
        <p:nvSpPr>
          <p:cNvPr id="179" name="Google Shape;179;p40"/>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BACKGROUND</a:t>
            </a:r>
            <a:endParaRPr/>
          </a:p>
        </p:txBody>
      </p:sp>
      <p:sp>
        <p:nvSpPr>
          <p:cNvPr id="180" name="Google Shape;180;p40"/>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181" name="Google Shape;181;p40"/>
          <p:cNvSpPr txBox="1"/>
          <p:nvPr>
            <p:ph type="title"/>
          </p:nvPr>
        </p:nvSpPr>
        <p:spPr>
          <a:xfrm>
            <a:off x="1723925" y="1226375"/>
            <a:ext cx="2391000" cy="350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b="0" i="1" lang="en" sz="1600">
                <a:solidFill>
                  <a:srgbClr val="E8D3A2"/>
                </a:solidFill>
                <a:latin typeface="Encode Sans"/>
                <a:ea typeface="Encode Sans"/>
                <a:cs typeface="Encode Sans"/>
                <a:sym typeface="Encode Sans"/>
              </a:rPr>
              <a:t>Motivation/Research Q’s</a:t>
            </a:r>
            <a:endParaRPr b="0" i="1" sz="1600">
              <a:solidFill>
                <a:srgbClr val="E8D3A2"/>
              </a:solidFill>
              <a:latin typeface="Encode Sans"/>
              <a:ea typeface="Encode Sans"/>
              <a:cs typeface="Encode Sans"/>
              <a:sym typeface="Encode Sans"/>
            </a:endParaRPr>
          </a:p>
        </p:txBody>
      </p:sp>
      <p:sp>
        <p:nvSpPr>
          <p:cNvPr id="182" name="Google Shape;182;p40"/>
          <p:cNvSpPr txBox="1"/>
          <p:nvPr/>
        </p:nvSpPr>
        <p:spPr>
          <a:xfrm>
            <a:off x="6875850" y="26450"/>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Aleeza, Areej, and Zeba</a:t>
            </a:r>
            <a:endParaRPr>
              <a:solidFill>
                <a:schemeClr val="lt2"/>
              </a:solidFill>
              <a:latin typeface="Encode Sans"/>
              <a:ea typeface="Encode Sans"/>
              <a:cs typeface="Encode Sans"/>
              <a:sym typeface="Encod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7"/>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421" name="Google Shape;421;p67"/>
          <p:cNvSpPr txBox="1"/>
          <p:nvPr>
            <p:ph idx="2" type="body"/>
          </p:nvPr>
        </p:nvSpPr>
        <p:spPr>
          <a:xfrm>
            <a:off x="454225" y="170032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2"/>
              </a:buClr>
              <a:buSzPts val="2400"/>
              <a:buNone/>
            </a:pPr>
            <a:r>
              <a:rPr lang="en" sz="2100">
                <a:solidFill>
                  <a:schemeClr val="lt1"/>
                </a:solidFill>
                <a:latin typeface="Encode Sans"/>
                <a:ea typeface="Encode Sans"/>
                <a:cs typeface="Encode Sans"/>
                <a:sym typeface="Encode Sans"/>
              </a:rPr>
              <a:t>There should be clear rules for how AI is used.</a:t>
            </a:r>
            <a:endParaRPr sz="2100">
              <a:solidFill>
                <a:schemeClr val="lt1"/>
              </a:solidFill>
              <a:latin typeface="Encode Sans"/>
              <a:ea typeface="Encode Sans"/>
              <a:cs typeface="Encode Sans"/>
              <a:sym typeface="Encode Sans"/>
            </a:endParaRPr>
          </a:p>
          <a:p>
            <a:pPr indent="-304800" lvl="0" marL="457200" rtl="0" algn="l">
              <a:lnSpc>
                <a:spcPct val="90000"/>
              </a:lnSpc>
              <a:spcBef>
                <a:spcPts val="1000"/>
              </a:spcBef>
              <a:spcAft>
                <a:spcPts val="0"/>
              </a:spcAft>
              <a:buSzPts val="1200"/>
              <a:buFont typeface="Encode Sans"/>
              <a:buChar char="●"/>
            </a:pPr>
            <a:r>
              <a:rPr lang="en" sz="1200">
                <a:latin typeface="Encode Sans"/>
                <a:ea typeface="Encode Sans"/>
                <a:cs typeface="Encode Sans"/>
                <a:sym typeface="Encode Sans"/>
              </a:rPr>
              <a:t>Students want explicit syllabus language that specifies which AI tools are permitted for which tasks and how they should be applied.</a:t>
            </a:r>
            <a:endParaRPr sz="1200">
              <a:latin typeface="Encode Sans"/>
              <a:ea typeface="Encode Sans"/>
              <a:cs typeface="Encode Sans"/>
              <a:sym typeface="Encode Sans"/>
            </a:endParaRPr>
          </a:p>
          <a:p>
            <a:pPr indent="-304800" lvl="0" marL="457200" rtl="0" algn="l">
              <a:lnSpc>
                <a:spcPct val="90000"/>
              </a:lnSpc>
              <a:spcBef>
                <a:spcPts val="1000"/>
              </a:spcBef>
              <a:spcAft>
                <a:spcPts val="0"/>
              </a:spcAft>
              <a:buSzPts val="1200"/>
              <a:buFont typeface="Encode Sans"/>
              <a:buChar char="●"/>
            </a:pPr>
            <a:r>
              <a:rPr lang="en" sz="1200">
                <a:latin typeface="Encode Sans"/>
                <a:ea typeface="Encode Sans"/>
                <a:cs typeface="Encode Sans"/>
                <a:sym typeface="Encode Sans"/>
              </a:rPr>
              <a:t>“T</a:t>
            </a:r>
            <a:r>
              <a:rPr lang="en" sz="1200">
                <a:latin typeface="Encode Sans"/>
                <a:ea typeface="Encode Sans"/>
                <a:cs typeface="Encode Sans"/>
                <a:sym typeface="Encode Sans"/>
              </a:rPr>
              <a:t>hey definitely need to incorporate it somehow or specifically say, like, you can’t be using AI for this…so that it is a learning tool versus just a cheating tool.” (ES-09)</a:t>
            </a:r>
            <a:endParaRPr>
              <a:latin typeface="Encode Sans"/>
              <a:ea typeface="Encode Sans"/>
              <a:cs typeface="Encode Sans"/>
              <a:sym typeface="Encode Sans"/>
            </a:endParaRPr>
          </a:p>
          <a:p>
            <a:pPr indent="0" lvl="0" marL="0" rtl="0" algn="l">
              <a:lnSpc>
                <a:spcPct val="90000"/>
              </a:lnSpc>
              <a:spcBef>
                <a:spcPts val="1000"/>
              </a:spcBef>
              <a:spcAft>
                <a:spcPts val="0"/>
              </a:spcAft>
              <a:buClr>
                <a:schemeClr val="lt2"/>
              </a:buClr>
              <a:buSzPts val="2400"/>
              <a:buNone/>
            </a:pPr>
            <a:r>
              <a:rPr lang="en" sz="2100">
                <a:solidFill>
                  <a:schemeClr val="lt1"/>
                </a:solidFill>
                <a:latin typeface="Encode Sans"/>
                <a:ea typeface="Encode Sans"/>
                <a:cs typeface="Encode Sans"/>
                <a:sym typeface="Encode Sans"/>
              </a:rPr>
              <a:t>E</a:t>
            </a:r>
            <a:r>
              <a:rPr lang="en" sz="2100">
                <a:solidFill>
                  <a:schemeClr val="lt1"/>
                </a:solidFill>
                <a:latin typeface="Encode Sans"/>
                <a:ea typeface="Encode Sans"/>
                <a:cs typeface="Encode Sans"/>
                <a:sym typeface="Encode Sans"/>
              </a:rPr>
              <a:t>ducators should embrace AI’s presence.</a:t>
            </a:r>
            <a:endParaRPr sz="2100">
              <a:solidFill>
                <a:schemeClr val="lt1"/>
              </a:solidFill>
              <a:latin typeface="Encode Sans"/>
              <a:ea typeface="Encode Sans"/>
              <a:cs typeface="Encode Sans"/>
              <a:sym typeface="Encode Sans"/>
            </a:endParaRPr>
          </a:p>
          <a:p>
            <a:pPr indent="-304800" lvl="0" marL="457200" rtl="0" algn="l">
              <a:lnSpc>
                <a:spcPct val="90000"/>
              </a:lnSpc>
              <a:spcBef>
                <a:spcPts val="1000"/>
              </a:spcBef>
              <a:spcAft>
                <a:spcPts val="0"/>
              </a:spcAft>
              <a:buSzPts val="1200"/>
              <a:buFont typeface="Encode Sans"/>
              <a:buChar char="●"/>
            </a:pPr>
            <a:r>
              <a:rPr lang="en" sz="1200">
                <a:latin typeface="Encode Sans"/>
                <a:ea typeface="Encode Sans"/>
                <a:cs typeface="Encode Sans"/>
                <a:sym typeface="Encode Sans"/>
              </a:rPr>
              <a:t>Students think instructors should adopt AI and integrate it into their classroom practices. </a:t>
            </a:r>
            <a:endParaRPr sz="1200">
              <a:latin typeface="Encode Sans"/>
              <a:ea typeface="Encode Sans"/>
              <a:cs typeface="Encode Sans"/>
              <a:sym typeface="Encode Sans"/>
            </a:endParaRPr>
          </a:p>
          <a:p>
            <a:pPr indent="-304800" lvl="0" marL="457200" rtl="0" algn="l">
              <a:lnSpc>
                <a:spcPct val="90000"/>
              </a:lnSpc>
              <a:spcBef>
                <a:spcPts val="1000"/>
              </a:spcBef>
              <a:spcAft>
                <a:spcPts val="0"/>
              </a:spcAft>
              <a:buSzPts val="1200"/>
              <a:buFont typeface="Encode Sans"/>
              <a:buChar char="●"/>
            </a:pPr>
            <a:r>
              <a:rPr lang="en" sz="1200">
                <a:latin typeface="Encode Sans"/>
                <a:ea typeface="Encode Sans"/>
                <a:cs typeface="Encode Sans"/>
                <a:sym typeface="Encode Sans"/>
              </a:rPr>
              <a:t>“…you can’t exactly stop AI completely…you have to embrace it. Classes are not doing that, which is a little surprising.” (ES-05)</a:t>
            </a:r>
            <a:endParaRPr sz="1200">
              <a:latin typeface="Encode Sans"/>
              <a:ea typeface="Encode Sans"/>
              <a:cs typeface="Encode Sans"/>
              <a:sym typeface="Encode Sans"/>
            </a:endParaRPr>
          </a:p>
          <a:p>
            <a:pPr indent="-304800" lvl="0" marL="457200" rtl="0" algn="l">
              <a:lnSpc>
                <a:spcPct val="90000"/>
              </a:lnSpc>
              <a:spcBef>
                <a:spcPts val="1000"/>
              </a:spcBef>
              <a:spcAft>
                <a:spcPts val="0"/>
              </a:spcAft>
              <a:buSzPts val="1200"/>
              <a:buFont typeface="Encode Sans"/>
              <a:buChar char="●"/>
            </a:pPr>
            <a:r>
              <a:rPr lang="en" sz="1200">
                <a:latin typeface="Encode Sans"/>
                <a:ea typeface="Encode Sans"/>
                <a:cs typeface="Encode Sans"/>
                <a:sym typeface="Encode Sans"/>
              </a:rPr>
              <a:t>“I’m definitely interested in knowing if more professors are going to be open to the use of AI within their classrooms.” (ES-03)</a:t>
            </a:r>
            <a:endParaRPr sz="1200">
              <a:latin typeface="Encode Sans"/>
              <a:ea typeface="Encode Sans"/>
              <a:cs typeface="Encode Sans"/>
              <a:sym typeface="Encode Sans"/>
            </a:endParaRPr>
          </a:p>
        </p:txBody>
      </p:sp>
      <p:sp>
        <p:nvSpPr>
          <p:cNvPr id="422" name="Google Shape;422;p67"/>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423" name="Google Shape;423;p67"/>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424" name="Google Shape;424;p67"/>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Tyler Franklin and Horace Tai</a:t>
            </a:r>
            <a:endParaRPr>
              <a:solidFill>
                <a:schemeClr val="lt2"/>
              </a:solidFill>
              <a:latin typeface="Encode Sans"/>
              <a:ea typeface="Encode Sans"/>
              <a:cs typeface="Encode Sans"/>
              <a:sym typeface="Encod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8"/>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430" name="Google Shape;430;p68"/>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 sz="1700">
                <a:latin typeface="Encode Sans"/>
                <a:ea typeface="Encode Sans"/>
                <a:cs typeface="Encode Sans"/>
                <a:sym typeface="Encode Sans"/>
              </a:rPr>
              <a:t>Anything else?</a:t>
            </a:r>
            <a:endParaRPr sz="1700">
              <a:latin typeface="Encode Sans"/>
              <a:ea typeface="Encode Sans"/>
              <a:cs typeface="Encode Sans"/>
              <a:sym typeface="Encode Sans"/>
            </a:endParaRPr>
          </a:p>
          <a:p>
            <a:pPr indent="0" lvl="0" marL="0" rtl="0" algn="l">
              <a:lnSpc>
                <a:spcPct val="115000"/>
              </a:lnSpc>
              <a:spcBef>
                <a:spcPts val="1200"/>
              </a:spcBef>
              <a:spcAft>
                <a:spcPts val="0"/>
              </a:spcAft>
              <a:buNone/>
            </a:pPr>
            <a:r>
              <a:rPr lang="en" sz="1400">
                <a:latin typeface="Encode Sans"/>
                <a:ea typeface="Encode Sans"/>
                <a:cs typeface="Encode Sans"/>
                <a:sym typeface="Encode Sans"/>
              </a:rPr>
              <a:t>ES-11: Tests AI responses before trusting them, uses it carefully as a support tool</a:t>
            </a:r>
            <a:endParaRPr sz="1400">
              <a:latin typeface="Encode Sans"/>
              <a:ea typeface="Encode Sans"/>
              <a:cs typeface="Encode Sans"/>
              <a:sym typeface="Encode Sans"/>
            </a:endParaRPr>
          </a:p>
          <a:p>
            <a:pPr indent="0" lvl="0" marL="0" rtl="0" algn="l">
              <a:lnSpc>
                <a:spcPct val="115000"/>
              </a:lnSpc>
              <a:spcBef>
                <a:spcPts val="1200"/>
              </a:spcBef>
              <a:spcAft>
                <a:spcPts val="0"/>
              </a:spcAft>
              <a:buNone/>
            </a:pPr>
            <a:r>
              <a:rPr lang="en" sz="1400">
                <a:latin typeface="Encode Sans"/>
                <a:ea typeface="Encode Sans"/>
                <a:cs typeface="Encode Sans"/>
                <a:sym typeface="Encode Sans"/>
              </a:rPr>
              <a:t>ES-03: Feels judged for using AI, puts in real effort, wants less stigma</a:t>
            </a:r>
            <a:endParaRPr sz="1400">
              <a:latin typeface="Encode Sans"/>
              <a:ea typeface="Encode Sans"/>
              <a:cs typeface="Encode Sans"/>
              <a:sym typeface="Encode Sans"/>
            </a:endParaRPr>
          </a:p>
          <a:p>
            <a:pPr indent="0" lvl="0" marL="0" rtl="0" algn="l">
              <a:lnSpc>
                <a:spcPct val="115000"/>
              </a:lnSpc>
              <a:spcBef>
                <a:spcPts val="1200"/>
              </a:spcBef>
              <a:spcAft>
                <a:spcPts val="0"/>
              </a:spcAft>
              <a:buNone/>
            </a:pPr>
            <a:r>
              <a:rPr lang="en" sz="1400">
                <a:latin typeface="Encode Sans"/>
                <a:ea typeface="Encode Sans"/>
                <a:cs typeface="Encode Sans"/>
                <a:sym typeface="Encode Sans"/>
              </a:rPr>
              <a:t>ES-13: Thinks about AI beyond class, mentions impact on society and careers</a:t>
            </a:r>
            <a:endParaRPr sz="1400">
              <a:latin typeface="Encode Sans"/>
              <a:ea typeface="Encode Sans"/>
              <a:cs typeface="Encode Sans"/>
              <a:sym typeface="Encode Sans"/>
            </a:endParaRPr>
          </a:p>
          <a:p>
            <a:pPr indent="0" lvl="0" marL="0" rtl="0" algn="l">
              <a:lnSpc>
                <a:spcPct val="115000"/>
              </a:lnSpc>
              <a:spcBef>
                <a:spcPts val="1200"/>
              </a:spcBef>
              <a:spcAft>
                <a:spcPts val="0"/>
              </a:spcAft>
              <a:buNone/>
            </a:pPr>
            <a:r>
              <a:rPr lang="en" sz="1400">
                <a:latin typeface="Encode Sans"/>
                <a:ea typeface="Encode Sans"/>
                <a:cs typeface="Encode Sans"/>
                <a:sym typeface="Encode Sans"/>
              </a:rPr>
              <a:t>ES-01: Says AI isn’t earning your degree, warns against relying on it too much</a:t>
            </a:r>
            <a:endParaRPr sz="1400">
              <a:latin typeface="Encode Sans"/>
              <a:ea typeface="Encode Sans"/>
              <a:cs typeface="Encode Sans"/>
              <a:sym typeface="Encode Sans"/>
            </a:endParaRPr>
          </a:p>
          <a:p>
            <a:pPr indent="0" lvl="0" marL="0" rtl="0" algn="l">
              <a:lnSpc>
                <a:spcPct val="115000"/>
              </a:lnSpc>
              <a:spcBef>
                <a:spcPts val="1200"/>
              </a:spcBef>
              <a:spcAft>
                <a:spcPts val="0"/>
              </a:spcAft>
              <a:buNone/>
            </a:pPr>
            <a:r>
              <a:rPr lang="en" sz="1400">
                <a:latin typeface="Encode Sans"/>
                <a:ea typeface="Encode Sans"/>
                <a:cs typeface="Encode Sans"/>
                <a:sym typeface="Encode Sans"/>
              </a:rPr>
              <a:t>ES-12: Supports balanced use, gets ideas from AI, edits to make it their own</a:t>
            </a:r>
            <a:endParaRPr sz="1400">
              <a:latin typeface="Encode Sans"/>
              <a:ea typeface="Encode Sans"/>
              <a:cs typeface="Encode Sans"/>
              <a:sym typeface="Encode Sans"/>
            </a:endParaRPr>
          </a:p>
          <a:p>
            <a:pPr indent="0" lvl="0" marL="0" rtl="0" algn="l">
              <a:lnSpc>
                <a:spcPct val="90000"/>
              </a:lnSpc>
              <a:spcBef>
                <a:spcPts val="1200"/>
              </a:spcBef>
              <a:spcAft>
                <a:spcPts val="0"/>
              </a:spcAft>
              <a:buClr>
                <a:schemeClr val="lt2"/>
              </a:buClr>
              <a:buSzPts val="2400"/>
              <a:buNone/>
            </a:pPr>
            <a:r>
              <a:t/>
            </a:r>
            <a:endParaRPr sz="1700">
              <a:latin typeface="Encode Sans"/>
              <a:ea typeface="Encode Sans"/>
              <a:cs typeface="Encode Sans"/>
              <a:sym typeface="Encode Sans"/>
            </a:endParaRPr>
          </a:p>
        </p:txBody>
      </p:sp>
      <p:sp>
        <p:nvSpPr>
          <p:cNvPr id="431" name="Google Shape;431;p68"/>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432" name="Google Shape;432;p68"/>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433" name="Google Shape;433;p68"/>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Charita</a:t>
            </a:r>
            <a:endParaRPr>
              <a:solidFill>
                <a:schemeClr val="lt2"/>
              </a:solidFill>
              <a:latin typeface="Encode Sans"/>
              <a:ea typeface="Encode Sans"/>
              <a:cs typeface="Encode Sans"/>
              <a:sym typeface="Encod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9"/>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439" name="Google Shape;439;p69"/>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a:latin typeface="Encode Sans"/>
                <a:ea typeface="Encode Sans"/>
                <a:cs typeface="Encode Sans"/>
                <a:sym typeface="Encode Sans"/>
              </a:rPr>
              <a:t>Interviewers' reflections directly after the interviews: Surprises</a:t>
            </a:r>
            <a:endParaRPr>
              <a:latin typeface="Encode Sans"/>
              <a:ea typeface="Encode Sans"/>
              <a:cs typeface="Encode Sans"/>
              <a:sym typeface="Encode Sans"/>
            </a:endParaRPr>
          </a:p>
        </p:txBody>
      </p:sp>
      <p:sp>
        <p:nvSpPr>
          <p:cNvPr id="440" name="Google Shape;440;p69"/>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OURS REFLECTIONS</a:t>
            </a:r>
            <a:endParaRPr/>
          </a:p>
        </p:txBody>
      </p:sp>
      <p:sp>
        <p:nvSpPr>
          <p:cNvPr id="441" name="Google Shape;441;p69"/>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442" name="Google Shape;442;p69"/>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Trey Hansen, Caitlin Tran</a:t>
            </a:r>
            <a:endParaRPr>
              <a:solidFill>
                <a:schemeClr val="lt2"/>
              </a:solidFill>
              <a:latin typeface="Encode Sans"/>
              <a:ea typeface="Encode Sans"/>
              <a:cs typeface="Encode Sans"/>
              <a:sym typeface="Encod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0"/>
          <p:cNvSpPr txBox="1"/>
          <p:nvPr>
            <p:ph idx="1" type="body"/>
          </p:nvPr>
        </p:nvSpPr>
        <p:spPr>
          <a:xfrm>
            <a:off x="447925" y="1605603"/>
            <a:ext cx="8197200" cy="2966400"/>
          </a:xfrm>
          <a:prstGeom prst="rect">
            <a:avLst/>
          </a:prstGeom>
          <a:noFill/>
          <a:ln>
            <a:noFill/>
          </a:ln>
        </p:spPr>
        <p:txBody>
          <a:bodyPr anchorCtr="0" anchor="t" bIns="45700" lIns="91425" spcFirstLastPara="1" rIns="91425" wrap="square" tIns="45700">
            <a:noAutofit/>
          </a:bodyPr>
          <a:lstStyle/>
          <a:p>
            <a:pPr indent="-311150" lvl="0" marL="342900" rtl="0" algn="l">
              <a:lnSpc>
                <a:spcPct val="100000"/>
              </a:lnSpc>
              <a:spcBef>
                <a:spcPts val="0"/>
              </a:spcBef>
              <a:spcAft>
                <a:spcPts val="0"/>
              </a:spcAft>
              <a:buClr>
                <a:srgbClr val="4B2E83"/>
              </a:buClr>
              <a:buSzPts val="1900"/>
              <a:buChar char="&gt;"/>
            </a:pPr>
            <a:r>
              <a:rPr lang="en" sz="1500">
                <a:solidFill>
                  <a:srgbClr val="4B2E83"/>
                </a:solidFill>
              </a:rPr>
              <a:t>4 researchers were surprised by the interviewee’s approval of AI as a tool</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“I also didn’t expect him to compare AI to a calculator, like saying it’s just a tool and not really dishonest unless misused”</a:t>
            </a:r>
            <a:endParaRPr sz="1500">
              <a:solidFill>
                <a:srgbClr val="4B2E83"/>
              </a:solidFill>
            </a:endParaRPr>
          </a:p>
          <a:p>
            <a:pPr indent="-323850" lvl="0" marL="457200" rtl="0" algn="l">
              <a:lnSpc>
                <a:spcPct val="100000"/>
              </a:lnSpc>
              <a:spcBef>
                <a:spcPts val="0"/>
              </a:spcBef>
              <a:spcAft>
                <a:spcPts val="0"/>
              </a:spcAft>
              <a:buClr>
                <a:srgbClr val="4B2E83"/>
              </a:buClr>
              <a:buSzPts val="1500"/>
              <a:buChar char="&gt;"/>
            </a:pPr>
            <a:r>
              <a:rPr lang="en" sz="1500">
                <a:solidFill>
                  <a:srgbClr val="4B2E83"/>
                </a:solidFill>
              </a:rPr>
              <a:t>Only one researcher noticed or was surprised by their interviewee disapproving of Ai</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“That there are younger people who really dislike the use of AI”</a:t>
            </a:r>
            <a:endParaRPr sz="1500">
              <a:solidFill>
                <a:srgbClr val="4B2E83"/>
              </a:solidFill>
            </a:endParaRPr>
          </a:p>
          <a:p>
            <a:pPr indent="-323850" lvl="0" marL="457200" rtl="0" algn="l">
              <a:lnSpc>
                <a:spcPct val="100000"/>
              </a:lnSpc>
              <a:spcBef>
                <a:spcPts val="0"/>
              </a:spcBef>
              <a:spcAft>
                <a:spcPts val="0"/>
              </a:spcAft>
              <a:buClr>
                <a:srgbClr val="4B2E83"/>
              </a:buClr>
              <a:buSzPts val="1500"/>
              <a:buChar char="&gt;"/>
            </a:pPr>
            <a:r>
              <a:rPr lang="en" sz="1500">
                <a:solidFill>
                  <a:srgbClr val="4B2E83"/>
                </a:solidFill>
              </a:rPr>
              <a:t>9 researchers found their interviewee’s use (7) or non-use (2) of AI surprising</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“That the Ai tools are used by everyone”</a:t>
            </a:r>
            <a:endParaRPr sz="1500">
              <a:solidFill>
                <a:srgbClr val="4B2E83"/>
              </a:solidFill>
            </a:endParaRPr>
          </a:p>
          <a:p>
            <a:pPr indent="-323850" lvl="1" marL="914400" rtl="0" algn="l">
              <a:spcBef>
                <a:spcPts val="0"/>
              </a:spcBef>
              <a:spcAft>
                <a:spcPts val="0"/>
              </a:spcAft>
              <a:buClr>
                <a:srgbClr val="4B2E83"/>
              </a:buClr>
              <a:buSzPts val="1500"/>
              <a:buChar char="–"/>
            </a:pPr>
            <a:r>
              <a:rPr lang="en" sz="1500">
                <a:solidFill>
                  <a:srgbClr val="4B2E83"/>
                </a:solidFill>
              </a:rPr>
              <a:t>“This student have NEVER used AI	“</a:t>
            </a:r>
            <a:endParaRPr sz="1500">
              <a:solidFill>
                <a:srgbClr val="4B2E83"/>
              </a:solidFill>
            </a:endParaRPr>
          </a:p>
        </p:txBody>
      </p:sp>
      <p:sp>
        <p:nvSpPr>
          <p:cNvPr id="448" name="Google Shape;448;p70"/>
          <p:cNvSpPr txBox="1"/>
          <p:nvPr>
            <p:ph type="title"/>
          </p:nvPr>
        </p:nvSpPr>
        <p:spPr>
          <a:xfrm>
            <a:off x="447922" y="369285"/>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3000"/>
              <a:buNone/>
            </a:pPr>
            <a:r>
              <a:rPr lang="en" sz="2300">
                <a:solidFill>
                  <a:srgbClr val="4B2E83"/>
                </a:solidFill>
              </a:rPr>
              <a:t>Interviewers’ Reflection: Surprises</a:t>
            </a:r>
            <a:endParaRPr/>
          </a:p>
        </p:txBody>
      </p:sp>
      <p:sp>
        <p:nvSpPr>
          <p:cNvPr id="449" name="Google Shape;449;p70"/>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latin typeface="Encode Sans"/>
                <a:ea typeface="Encode Sans"/>
                <a:cs typeface="Encode Sans"/>
                <a:sym typeface="Encode Sans"/>
              </a:rPr>
              <a:t>Trey Hansen, Caitlin Tran</a:t>
            </a:r>
            <a:endParaRPr>
              <a:solidFill>
                <a:srgbClr val="4B2E83"/>
              </a:solidFill>
              <a:latin typeface="Encode Sans"/>
              <a:ea typeface="Encode Sans"/>
              <a:cs typeface="Encode Sans"/>
              <a:sym typeface="Encod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1"/>
          <p:cNvSpPr txBox="1"/>
          <p:nvPr>
            <p:ph idx="1" type="body"/>
          </p:nvPr>
        </p:nvSpPr>
        <p:spPr>
          <a:xfrm>
            <a:off x="447925" y="1605603"/>
            <a:ext cx="8197200" cy="2966400"/>
          </a:xfrm>
          <a:prstGeom prst="rect">
            <a:avLst/>
          </a:prstGeom>
          <a:noFill/>
          <a:ln>
            <a:noFill/>
          </a:ln>
        </p:spPr>
        <p:txBody>
          <a:bodyPr anchorCtr="0" anchor="t" bIns="45700" lIns="91425" spcFirstLastPara="1" rIns="91425" wrap="square" tIns="45700">
            <a:noAutofit/>
          </a:bodyPr>
          <a:lstStyle/>
          <a:p>
            <a:pPr indent="-311150" lvl="0" marL="342900" rtl="0" algn="l">
              <a:lnSpc>
                <a:spcPct val="100000"/>
              </a:lnSpc>
              <a:spcBef>
                <a:spcPts val="0"/>
              </a:spcBef>
              <a:spcAft>
                <a:spcPts val="0"/>
              </a:spcAft>
              <a:buClr>
                <a:srgbClr val="4B2E83"/>
              </a:buClr>
              <a:buSzPts val="1900"/>
              <a:buChar char="&gt;"/>
            </a:pPr>
            <a:r>
              <a:rPr lang="en" sz="1500">
                <a:solidFill>
                  <a:srgbClr val="4B2E83"/>
                </a:solidFill>
              </a:rPr>
              <a:t>14 researchers liked the questions in the research protocol</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“I thought the questions of the protocol were good and engaging, which allowed our interviewee to speak their views openly”</a:t>
            </a:r>
            <a:endParaRPr sz="1500">
              <a:solidFill>
                <a:srgbClr val="4B2E83"/>
              </a:solidFill>
            </a:endParaRPr>
          </a:p>
          <a:p>
            <a:pPr indent="-323850" lvl="0" marL="457200" rtl="0" algn="l">
              <a:lnSpc>
                <a:spcPct val="100000"/>
              </a:lnSpc>
              <a:spcBef>
                <a:spcPts val="0"/>
              </a:spcBef>
              <a:spcAft>
                <a:spcPts val="0"/>
              </a:spcAft>
              <a:buClr>
                <a:srgbClr val="4B2E83"/>
              </a:buClr>
              <a:buSzPts val="1500"/>
              <a:buChar char="&gt;"/>
            </a:pPr>
            <a:r>
              <a:rPr lang="en" sz="1500">
                <a:solidFill>
                  <a:srgbClr val="4B2E83"/>
                </a:solidFill>
              </a:rPr>
              <a:t>7 researchers liked the structure of the interview protocol</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“I think the structure worked great, the introduction and background questions helped to break a lot of the ice and help get the interviewee warmed up for the bigger questions”</a:t>
            </a:r>
            <a:endParaRPr sz="1500">
              <a:solidFill>
                <a:srgbClr val="4B2E83"/>
              </a:solidFill>
            </a:endParaRPr>
          </a:p>
          <a:p>
            <a:pPr indent="-323850" lvl="0" marL="457200" rtl="0" algn="l">
              <a:lnSpc>
                <a:spcPct val="100000"/>
              </a:lnSpc>
              <a:spcBef>
                <a:spcPts val="0"/>
              </a:spcBef>
              <a:spcAft>
                <a:spcPts val="0"/>
              </a:spcAft>
              <a:buClr>
                <a:srgbClr val="4B2E83"/>
              </a:buClr>
              <a:buSzPts val="1500"/>
              <a:buChar char="&gt;"/>
            </a:pPr>
            <a:r>
              <a:rPr lang="en" sz="1500">
                <a:solidFill>
                  <a:srgbClr val="4B2E83"/>
                </a:solidFill>
              </a:rPr>
              <a:t>7 researchers thought the conversation flow was good</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“The interview flowed really well and was like a natural conversation”</a:t>
            </a:r>
            <a:endParaRPr sz="1500">
              <a:solidFill>
                <a:srgbClr val="4B2E83"/>
              </a:solidFill>
            </a:endParaRPr>
          </a:p>
        </p:txBody>
      </p:sp>
      <p:sp>
        <p:nvSpPr>
          <p:cNvPr id="455" name="Google Shape;455;p71"/>
          <p:cNvSpPr txBox="1"/>
          <p:nvPr>
            <p:ph type="title"/>
          </p:nvPr>
        </p:nvSpPr>
        <p:spPr>
          <a:xfrm>
            <a:off x="447922" y="369285"/>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3000"/>
              <a:buNone/>
            </a:pPr>
            <a:r>
              <a:rPr lang="en" sz="2300">
                <a:solidFill>
                  <a:srgbClr val="4B2E83"/>
                </a:solidFill>
              </a:rPr>
              <a:t>Interviewers’ Reflection: What Went Well</a:t>
            </a:r>
            <a:endParaRPr/>
          </a:p>
        </p:txBody>
      </p:sp>
      <p:sp>
        <p:nvSpPr>
          <p:cNvPr id="456" name="Google Shape;456;p71"/>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latin typeface="Encode Sans"/>
                <a:ea typeface="Encode Sans"/>
                <a:cs typeface="Encode Sans"/>
                <a:sym typeface="Encode Sans"/>
              </a:rPr>
              <a:t>Trey Hansen, Caitlin Tran</a:t>
            </a:r>
            <a:endParaRPr>
              <a:solidFill>
                <a:srgbClr val="4B2E83"/>
              </a:solidFill>
              <a:latin typeface="Encode Sans"/>
              <a:ea typeface="Encode Sans"/>
              <a:cs typeface="Encode Sans"/>
              <a:sym typeface="Encode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2"/>
          <p:cNvSpPr txBox="1"/>
          <p:nvPr>
            <p:ph idx="1" type="body"/>
          </p:nvPr>
        </p:nvSpPr>
        <p:spPr>
          <a:xfrm>
            <a:off x="447925" y="1605603"/>
            <a:ext cx="8197200" cy="2966400"/>
          </a:xfrm>
          <a:prstGeom prst="rect">
            <a:avLst/>
          </a:prstGeom>
          <a:noFill/>
          <a:ln>
            <a:noFill/>
          </a:ln>
        </p:spPr>
        <p:txBody>
          <a:bodyPr anchorCtr="0" anchor="t" bIns="45700" lIns="91425" spcFirstLastPara="1" rIns="91425" wrap="square" tIns="45700">
            <a:noAutofit/>
          </a:bodyPr>
          <a:lstStyle/>
          <a:p>
            <a:pPr indent="-311150" lvl="0" marL="342900" rtl="0" algn="l">
              <a:lnSpc>
                <a:spcPct val="100000"/>
              </a:lnSpc>
              <a:spcBef>
                <a:spcPts val="0"/>
              </a:spcBef>
              <a:spcAft>
                <a:spcPts val="0"/>
              </a:spcAft>
              <a:buClr>
                <a:srgbClr val="4B2E83"/>
              </a:buClr>
              <a:buSzPts val="1900"/>
              <a:buChar char="&gt;"/>
            </a:pPr>
            <a:r>
              <a:rPr lang="en" sz="1500">
                <a:solidFill>
                  <a:srgbClr val="4B2E83"/>
                </a:solidFill>
              </a:rPr>
              <a:t>22 researchers noted issue with the research process, 1 was concerned about research topic</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“Following the protocol fully disrupted the flow of the interview a bit, since we didn't really branch off into certain questions”</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“The interviewee said he never use AI and we have alot question that can't be ask”</a:t>
            </a:r>
            <a:endParaRPr sz="1500">
              <a:solidFill>
                <a:srgbClr val="4B2E83"/>
              </a:solidFill>
            </a:endParaRPr>
          </a:p>
          <a:p>
            <a:pPr indent="-323850" lvl="0" marL="457200" rtl="0" algn="l">
              <a:lnSpc>
                <a:spcPct val="100000"/>
              </a:lnSpc>
              <a:spcBef>
                <a:spcPts val="0"/>
              </a:spcBef>
              <a:spcAft>
                <a:spcPts val="0"/>
              </a:spcAft>
              <a:buClr>
                <a:srgbClr val="4B2E83"/>
              </a:buClr>
              <a:buSzPts val="1500"/>
              <a:buChar char="&gt;"/>
            </a:pPr>
            <a:r>
              <a:rPr lang="en" sz="1500">
                <a:solidFill>
                  <a:srgbClr val="4B2E83"/>
                </a:solidFill>
              </a:rPr>
              <a:t>11 researchers had a direct issue with the protocol, 7 of which had issues with the questions in the protocol</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“Some of the questions felt kind of repetitive while asking, so I had to reword a few things”</a:t>
            </a:r>
            <a:endParaRPr sz="1500">
              <a:solidFill>
                <a:srgbClr val="4B2E83"/>
              </a:solidFill>
            </a:endParaRPr>
          </a:p>
          <a:p>
            <a:pPr indent="-323850" lvl="0" marL="457200" rtl="0" algn="l">
              <a:lnSpc>
                <a:spcPct val="100000"/>
              </a:lnSpc>
              <a:spcBef>
                <a:spcPts val="0"/>
              </a:spcBef>
              <a:spcAft>
                <a:spcPts val="0"/>
              </a:spcAft>
              <a:buClr>
                <a:srgbClr val="4B2E83"/>
              </a:buClr>
              <a:buSzPts val="1500"/>
              <a:buChar char="&gt;"/>
            </a:pPr>
            <a:r>
              <a:rPr lang="en" sz="1500">
                <a:solidFill>
                  <a:srgbClr val="4B2E83"/>
                </a:solidFill>
              </a:rPr>
              <a:t>3 researchers had no issue with the process</a:t>
            </a:r>
            <a:endParaRPr sz="1500">
              <a:solidFill>
                <a:srgbClr val="4B2E83"/>
              </a:solidFill>
            </a:endParaRPr>
          </a:p>
          <a:p>
            <a:pPr indent="-323850" lvl="1" marL="914400" rtl="0" algn="l">
              <a:lnSpc>
                <a:spcPct val="100000"/>
              </a:lnSpc>
              <a:spcBef>
                <a:spcPts val="0"/>
              </a:spcBef>
              <a:spcAft>
                <a:spcPts val="0"/>
              </a:spcAft>
              <a:buClr>
                <a:srgbClr val="4B2E83"/>
              </a:buClr>
              <a:buSzPts val="1500"/>
              <a:buChar char="–"/>
            </a:pPr>
            <a:r>
              <a:rPr lang="en" sz="1500">
                <a:solidFill>
                  <a:srgbClr val="4B2E83"/>
                </a:solidFill>
              </a:rPr>
              <a:t>“I don't think we had any issues to be honest”</a:t>
            </a:r>
            <a:endParaRPr sz="1500">
              <a:solidFill>
                <a:srgbClr val="4B2E83"/>
              </a:solidFill>
            </a:endParaRPr>
          </a:p>
        </p:txBody>
      </p:sp>
      <p:sp>
        <p:nvSpPr>
          <p:cNvPr id="462" name="Google Shape;462;p72"/>
          <p:cNvSpPr txBox="1"/>
          <p:nvPr>
            <p:ph type="title"/>
          </p:nvPr>
        </p:nvSpPr>
        <p:spPr>
          <a:xfrm>
            <a:off x="447922" y="369285"/>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3000"/>
              <a:buNone/>
            </a:pPr>
            <a:r>
              <a:rPr lang="en" sz="2300">
                <a:solidFill>
                  <a:srgbClr val="4B2E83"/>
                </a:solidFill>
              </a:rPr>
              <a:t>Interviewers’ Reflection: What Didn’t Go Well</a:t>
            </a:r>
            <a:endParaRPr/>
          </a:p>
        </p:txBody>
      </p:sp>
      <p:sp>
        <p:nvSpPr>
          <p:cNvPr id="463" name="Google Shape;463;p72"/>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latin typeface="Encode Sans"/>
                <a:ea typeface="Encode Sans"/>
                <a:cs typeface="Encode Sans"/>
                <a:sym typeface="Encode Sans"/>
              </a:rPr>
              <a:t>Trey Hansen, Caitlin Tran</a:t>
            </a:r>
            <a:endParaRPr>
              <a:solidFill>
                <a:srgbClr val="4B2E83"/>
              </a:solidFill>
              <a:latin typeface="Encode Sans"/>
              <a:ea typeface="Encode Sans"/>
              <a:cs typeface="Encode Sans"/>
              <a:sym typeface="Encod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3"/>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469" name="Google Shape;469;p73"/>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Open Discussion</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Possible Next Steps</a:t>
            </a:r>
            <a:endParaRPr>
              <a:latin typeface="Encode Sans"/>
              <a:ea typeface="Encode Sans"/>
              <a:cs typeface="Encode Sans"/>
              <a:sym typeface="Encode Sans"/>
            </a:endParaRPr>
          </a:p>
        </p:txBody>
      </p:sp>
      <p:sp>
        <p:nvSpPr>
          <p:cNvPr id="470" name="Google Shape;470;p73"/>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DISCUSSION</a:t>
            </a:r>
            <a:endParaRPr/>
          </a:p>
        </p:txBody>
      </p:sp>
      <p:sp>
        <p:nvSpPr>
          <p:cNvPr id="471" name="Google Shape;471;p73"/>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472" name="Google Shape;472;p73"/>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Replace this text with your names</a:t>
            </a:r>
            <a:endParaRPr>
              <a:solidFill>
                <a:schemeClr val="lt2"/>
              </a:solidFill>
              <a:latin typeface="Encode Sans"/>
              <a:ea typeface="Encode Sans"/>
              <a:cs typeface="Encode Sans"/>
              <a:sym typeface="Encod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4"/>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478" name="Google Shape;478;p74"/>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a:latin typeface="Encode Sans"/>
                <a:ea typeface="Encode Sans"/>
                <a:cs typeface="Encode Sans"/>
                <a:sym typeface="Encode Sans"/>
              </a:rPr>
              <a:t>Possible Next Steps</a:t>
            </a:r>
            <a:endParaRPr>
              <a:latin typeface="Encode Sans"/>
              <a:ea typeface="Encode Sans"/>
              <a:cs typeface="Encode Sans"/>
              <a:sym typeface="Encode Sans"/>
            </a:endParaRPr>
          </a:p>
        </p:txBody>
      </p:sp>
      <p:sp>
        <p:nvSpPr>
          <p:cNvPr id="479" name="Google Shape;479;p74"/>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DISCUSSION</a:t>
            </a:r>
            <a:endParaRPr/>
          </a:p>
        </p:txBody>
      </p:sp>
      <p:sp>
        <p:nvSpPr>
          <p:cNvPr id="480" name="Google Shape;480;p74"/>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481" name="Google Shape;481;p74"/>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Replace this text with your names</a:t>
            </a:r>
            <a:endParaRPr>
              <a:solidFill>
                <a:schemeClr val="lt2"/>
              </a:solidFill>
              <a:latin typeface="Encode Sans"/>
              <a:ea typeface="Encode Sans"/>
              <a:cs typeface="Encode Sans"/>
              <a:sym typeface="Encod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5"/>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487" name="Google Shape;487;p75"/>
          <p:cNvSpPr txBox="1"/>
          <p:nvPr>
            <p:ph idx="2" type="body"/>
          </p:nvPr>
        </p:nvSpPr>
        <p:spPr>
          <a:xfrm>
            <a:off x="454175" y="1681550"/>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Interim Findings from Interview Study</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Highlights from Secondary Research </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Questions and Discussion</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p:txBody>
      </p:sp>
      <p:sp>
        <p:nvSpPr>
          <p:cNvPr id="488" name="Google Shape;488;p75"/>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3000"/>
              <a:buFont typeface="Encode Sans Black"/>
              <a:buNone/>
            </a:pPr>
            <a:r>
              <a:rPr lang="en"/>
              <a:t>Writing with AI Interim Analyses</a:t>
            </a:r>
            <a:endParaRPr/>
          </a:p>
        </p:txBody>
      </p:sp>
      <p:sp>
        <p:nvSpPr>
          <p:cNvPr id="489" name="Google Shape;489;p75"/>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490" name="Google Shape;490;p75"/>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Replace this text with your names</a:t>
            </a:r>
            <a:endParaRPr>
              <a:solidFill>
                <a:schemeClr val="lt2"/>
              </a:solidFill>
              <a:latin typeface="Encode Sans"/>
              <a:ea typeface="Encode Sans"/>
              <a:cs typeface="Encode Sans"/>
              <a:sym typeface="Encod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6"/>
          <p:cNvSpPr txBox="1"/>
          <p:nvPr>
            <p:ph idx="1" type="body"/>
          </p:nvPr>
        </p:nvSpPr>
        <p:spPr>
          <a:xfrm>
            <a:off x="447925" y="1605603"/>
            <a:ext cx="8197200" cy="2966400"/>
          </a:xfrm>
          <a:prstGeom prst="rect">
            <a:avLst/>
          </a:prstGeom>
          <a:noFill/>
          <a:ln>
            <a:noFill/>
          </a:ln>
        </p:spPr>
        <p:txBody>
          <a:bodyPr anchorCtr="0" anchor="t" bIns="45700" lIns="91425" spcFirstLastPara="1" rIns="91425" wrap="square" tIns="45700">
            <a:noAutofit/>
          </a:bodyPr>
          <a:lstStyle/>
          <a:p>
            <a:pPr indent="-317500" lvl="0" marL="342900" rtl="0" algn="l">
              <a:lnSpc>
                <a:spcPct val="150000"/>
              </a:lnSpc>
              <a:spcBef>
                <a:spcPts val="0"/>
              </a:spcBef>
              <a:spcAft>
                <a:spcPts val="0"/>
              </a:spcAft>
              <a:buClr>
                <a:srgbClr val="4B2E83"/>
              </a:buClr>
              <a:buSzPts val="2000"/>
              <a:buChar char="&gt;"/>
            </a:pPr>
            <a:r>
              <a:rPr lang="en" sz="1600">
                <a:solidFill>
                  <a:srgbClr val="4B2E83"/>
                </a:solidFill>
              </a:rPr>
              <a:t>This paper analyzed the learning impacts of AI-assisted personalized learning systems as researched in 34 articles</a:t>
            </a:r>
            <a:endParaRPr sz="1600">
              <a:solidFill>
                <a:srgbClr val="4B2E83"/>
              </a:solidFill>
            </a:endParaRPr>
          </a:p>
          <a:p>
            <a:pPr indent="-292100" lvl="0" marL="342900" rtl="0" algn="l">
              <a:lnSpc>
                <a:spcPct val="150000"/>
              </a:lnSpc>
              <a:spcBef>
                <a:spcPts val="0"/>
              </a:spcBef>
              <a:spcAft>
                <a:spcPts val="0"/>
              </a:spcAft>
              <a:buClr>
                <a:srgbClr val="4B2E83"/>
              </a:buClr>
              <a:buSzPts val="1600"/>
              <a:buChar char="&gt;"/>
            </a:pPr>
            <a:r>
              <a:rPr lang="en" sz="1600">
                <a:solidFill>
                  <a:srgbClr val="4B2E83"/>
                </a:solidFill>
              </a:rPr>
              <a:t>These systems were primarily personalized suggestion systems or chatbots</a:t>
            </a:r>
            <a:endParaRPr sz="1600">
              <a:solidFill>
                <a:srgbClr val="4B2E83"/>
              </a:solidFill>
            </a:endParaRPr>
          </a:p>
          <a:p>
            <a:pPr indent="-292100" lvl="0" marL="342900" rtl="0" algn="l">
              <a:lnSpc>
                <a:spcPct val="150000"/>
              </a:lnSpc>
              <a:spcBef>
                <a:spcPts val="0"/>
              </a:spcBef>
              <a:spcAft>
                <a:spcPts val="0"/>
              </a:spcAft>
              <a:buClr>
                <a:srgbClr val="4B2E83"/>
              </a:buClr>
              <a:buSzPts val="1600"/>
              <a:buChar char="&gt;"/>
            </a:pPr>
            <a:r>
              <a:rPr lang="en" sz="1600">
                <a:solidFill>
                  <a:srgbClr val="4B2E83"/>
                </a:solidFill>
              </a:rPr>
              <a:t>It was found that these systems primarily benefited student motivation, prediction of learning styles and behaviors, and test scores</a:t>
            </a:r>
            <a:endParaRPr sz="1600">
              <a:solidFill>
                <a:srgbClr val="4B2E83"/>
              </a:solidFill>
            </a:endParaRPr>
          </a:p>
          <a:p>
            <a:pPr indent="-292100" lvl="0" marL="342900" rtl="0" algn="l">
              <a:lnSpc>
                <a:spcPct val="150000"/>
              </a:lnSpc>
              <a:spcBef>
                <a:spcPts val="0"/>
              </a:spcBef>
              <a:spcAft>
                <a:spcPts val="0"/>
              </a:spcAft>
              <a:buClr>
                <a:srgbClr val="4B2E83"/>
              </a:buClr>
              <a:buSzPts val="1600"/>
              <a:buChar char="&gt;"/>
            </a:pPr>
            <a:r>
              <a:rPr lang="en" sz="1600">
                <a:solidFill>
                  <a:srgbClr val="4B2E83"/>
                </a:solidFill>
              </a:rPr>
              <a:t>“The studies utilized different intelligent tutoring systems, neural networks, machine-learning techniques, and modeling systems across multiple studies that produced significant improvements in student outcomes and satisfaction”</a:t>
            </a:r>
            <a:endParaRPr sz="1600">
              <a:solidFill>
                <a:srgbClr val="4B2E83"/>
              </a:solidFill>
            </a:endParaRPr>
          </a:p>
          <a:p>
            <a:pPr indent="0" lvl="0" marL="457200" rtl="0" algn="l">
              <a:lnSpc>
                <a:spcPct val="100000"/>
              </a:lnSpc>
              <a:spcBef>
                <a:spcPts val="0"/>
              </a:spcBef>
              <a:spcAft>
                <a:spcPts val="0"/>
              </a:spcAft>
              <a:buNone/>
            </a:pPr>
            <a:r>
              <a:t/>
            </a:r>
            <a:endParaRPr sz="1500">
              <a:solidFill>
                <a:schemeClr val="dk1"/>
              </a:solidFill>
            </a:endParaRPr>
          </a:p>
        </p:txBody>
      </p:sp>
      <p:sp>
        <p:nvSpPr>
          <p:cNvPr id="496" name="Google Shape;496;p76"/>
          <p:cNvSpPr txBox="1"/>
          <p:nvPr>
            <p:ph type="title"/>
          </p:nvPr>
        </p:nvSpPr>
        <p:spPr>
          <a:xfrm>
            <a:off x="447922" y="369285"/>
            <a:ext cx="8197200" cy="99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3000"/>
              <a:buNone/>
            </a:pPr>
            <a:r>
              <a:rPr lang="en" sz="2300">
                <a:solidFill>
                  <a:srgbClr val="4B2E83"/>
                </a:solidFill>
              </a:rPr>
              <a:t>The Impact of Artificial Intelligence (AI) Systems on the Personalized Learning Outcomes for Senior High School Students: A Systematic Review</a:t>
            </a:r>
            <a:endParaRPr sz="2300">
              <a:solidFill>
                <a:srgbClr val="4B2E83"/>
              </a:solidFill>
            </a:endParaRPr>
          </a:p>
        </p:txBody>
      </p:sp>
      <p:sp>
        <p:nvSpPr>
          <p:cNvPr id="497" name="Google Shape;497;p76"/>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latin typeface="Encode Sans"/>
                <a:ea typeface="Encode Sans"/>
                <a:cs typeface="Encode Sans"/>
                <a:sym typeface="Encode Sans"/>
              </a:rPr>
              <a:t>Trey Hansen</a:t>
            </a:r>
            <a:endParaRPr>
              <a:solidFill>
                <a:srgbClr val="4B2E83"/>
              </a:solidFill>
              <a:latin typeface="Encode Sans"/>
              <a:ea typeface="Encode Sans"/>
              <a:cs typeface="Encode Sans"/>
              <a:sym typeface="Encod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1"/>
          <p:cNvSpPr txBox="1"/>
          <p:nvPr>
            <p:ph idx="2" type="body"/>
          </p:nvPr>
        </p:nvSpPr>
        <p:spPr>
          <a:xfrm>
            <a:off x="265475" y="1748775"/>
            <a:ext cx="4101600" cy="30630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000"/>
              </a:spcBef>
              <a:spcAft>
                <a:spcPts val="0"/>
              </a:spcAft>
              <a:buClr>
                <a:srgbClr val="FFFFFF"/>
              </a:buClr>
              <a:buSzPts val="1100"/>
              <a:buAutoNum type="arabicPeriod"/>
            </a:pPr>
            <a:r>
              <a:rPr b="1" lang="en" sz="1100">
                <a:solidFill>
                  <a:srgbClr val="E8D3A2"/>
                </a:solidFill>
              </a:rPr>
              <a:t>Initial Meeting (Early April)</a:t>
            </a:r>
            <a:br>
              <a:rPr b="1" lang="en" sz="1100">
                <a:solidFill>
                  <a:srgbClr val="FFFFFF"/>
                </a:solidFill>
              </a:rPr>
            </a:br>
            <a:r>
              <a:rPr lang="en" sz="1100">
                <a:solidFill>
                  <a:srgbClr val="FFFFFF"/>
                </a:solidFill>
              </a:rPr>
              <a:t>To better understand the project goals, we met with Dr. Tony Smith (Associate Professor, UWB School of Educational Studies) and Kim Swensen (Instructional Coach, UW Bothell). As a class we discussed about how students use AI in writing.</a:t>
            </a:r>
            <a:endParaRPr sz="1100">
              <a:solidFill>
                <a:srgbClr val="FFFFFF"/>
              </a:solidFill>
            </a:endParaRPr>
          </a:p>
          <a:p>
            <a:pPr indent="-298450" lvl="0" marL="457200" rtl="0" algn="l">
              <a:lnSpc>
                <a:spcPct val="115000"/>
              </a:lnSpc>
              <a:spcBef>
                <a:spcPts val="1000"/>
              </a:spcBef>
              <a:spcAft>
                <a:spcPts val="0"/>
              </a:spcAft>
              <a:buClr>
                <a:srgbClr val="FFFFFF"/>
              </a:buClr>
              <a:buSzPts val="1100"/>
              <a:buAutoNum type="arabicPeriod"/>
            </a:pPr>
            <a:r>
              <a:rPr b="1" lang="en" sz="1100">
                <a:solidFill>
                  <a:srgbClr val="E8D3A2"/>
                </a:solidFill>
              </a:rPr>
              <a:t>Interview Protocol</a:t>
            </a:r>
            <a:br>
              <a:rPr b="1" lang="en" sz="1100">
                <a:solidFill>
                  <a:srgbClr val="FFFFFF"/>
                </a:solidFill>
              </a:rPr>
            </a:br>
            <a:r>
              <a:rPr lang="en" sz="1100">
                <a:solidFill>
                  <a:srgbClr val="FFFFFF"/>
                </a:solidFill>
              </a:rPr>
              <a:t>The full class brainstormed interview questions; Dr. Dailey refined them into a semi-structured guide.</a:t>
            </a:r>
            <a:endParaRPr sz="1100">
              <a:solidFill>
                <a:srgbClr val="FFFFFF"/>
              </a:solidFill>
            </a:endParaRPr>
          </a:p>
          <a:p>
            <a:pPr indent="-298450" lvl="0" marL="457200" rtl="0" algn="l">
              <a:lnSpc>
                <a:spcPct val="115000"/>
              </a:lnSpc>
              <a:spcBef>
                <a:spcPts val="1000"/>
              </a:spcBef>
              <a:spcAft>
                <a:spcPts val="0"/>
              </a:spcAft>
              <a:buClr>
                <a:srgbClr val="FFFFFF"/>
              </a:buClr>
              <a:buSzPts val="1100"/>
              <a:buAutoNum type="arabicPeriod"/>
            </a:pPr>
            <a:r>
              <a:rPr b="1" lang="en" sz="1100">
                <a:solidFill>
                  <a:srgbClr val="E8D3A2"/>
                </a:solidFill>
              </a:rPr>
              <a:t>Interviews (Apr 22–May 6)</a:t>
            </a:r>
            <a:br>
              <a:rPr b="1" lang="en" sz="1100">
                <a:solidFill>
                  <a:srgbClr val="FFFFFF"/>
                </a:solidFill>
              </a:rPr>
            </a:br>
            <a:r>
              <a:rPr lang="en" sz="1100">
                <a:solidFill>
                  <a:srgbClr val="FFFFFF"/>
                </a:solidFill>
              </a:rPr>
              <a:t>Conducted 13 interviews (30 mins) solo or in pairs; conducted either in person or on Zoom; all were recorded with consent.</a:t>
            </a:r>
            <a:endParaRPr>
              <a:solidFill>
                <a:srgbClr val="FFFFFF"/>
              </a:solidFill>
              <a:latin typeface="Encode Sans"/>
              <a:ea typeface="Encode Sans"/>
              <a:cs typeface="Encode Sans"/>
              <a:sym typeface="Encode Sans"/>
            </a:endParaRPr>
          </a:p>
        </p:txBody>
      </p:sp>
      <p:sp>
        <p:nvSpPr>
          <p:cNvPr id="188" name="Google Shape;188;p41"/>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BACKGROUND</a:t>
            </a:r>
            <a:endParaRPr/>
          </a:p>
        </p:txBody>
      </p:sp>
      <p:sp>
        <p:nvSpPr>
          <p:cNvPr id="189" name="Google Shape;189;p41"/>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190" name="Google Shape;190;p41"/>
          <p:cNvSpPr txBox="1"/>
          <p:nvPr>
            <p:ph idx="2" type="body"/>
          </p:nvPr>
        </p:nvSpPr>
        <p:spPr>
          <a:xfrm>
            <a:off x="4847125" y="-91200"/>
            <a:ext cx="3874200" cy="28278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000"/>
              </a:spcBef>
              <a:spcAft>
                <a:spcPts val="0"/>
              </a:spcAft>
              <a:buClr>
                <a:schemeClr val="dk2"/>
              </a:buClr>
              <a:buSzPts val="1100"/>
              <a:buAutoNum type="arabicPeriod"/>
            </a:pPr>
            <a:r>
              <a:t/>
            </a:r>
            <a:endParaRPr b="1" sz="1100">
              <a:solidFill>
                <a:schemeClr val="dk2"/>
              </a:solidFill>
            </a:endParaRPr>
          </a:p>
          <a:p>
            <a:pPr indent="-298450" lvl="0" marL="457200" rtl="0" algn="l">
              <a:lnSpc>
                <a:spcPct val="115000"/>
              </a:lnSpc>
              <a:spcBef>
                <a:spcPts val="1000"/>
              </a:spcBef>
              <a:spcAft>
                <a:spcPts val="0"/>
              </a:spcAft>
              <a:buClr>
                <a:schemeClr val="dk2"/>
              </a:buClr>
              <a:buSzPts val="1100"/>
              <a:buAutoNum type="arabicPeriod"/>
            </a:pPr>
            <a:r>
              <a:t/>
            </a:r>
            <a:endParaRPr b="1" sz="1100">
              <a:solidFill>
                <a:schemeClr val="dk2"/>
              </a:solidFill>
            </a:endParaRPr>
          </a:p>
          <a:p>
            <a:pPr indent="-298450" lvl="0" marL="457200" rtl="0" algn="l">
              <a:lnSpc>
                <a:spcPct val="115000"/>
              </a:lnSpc>
              <a:spcBef>
                <a:spcPts val="1000"/>
              </a:spcBef>
              <a:spcAft>
                <a:spcPts val="0"/>
              </a:spcAft>
              <a:buClr>
                <a:schemeClr val="dk2"/>
              </a:buClr>
              <a:buSzPts val="1100"/>
              <a:buAutoNum type="arabicPeriod"/>
            </a:pPr>
            <a:r>
              <a:t/>
            </a:r>
            <a:endParaRPr b="1" sz="1100">
              <a:solidFill>
                <a:schemeClr val="dk2"/>
              </a:solidFill>
            </a:endParaRPr>
          </a:p>
          <a:p>
            <a:pPr indent="-298450" lvl="0" marL="457200" rtl="0" algn="l">
              <a:lnSpc>
                <a:spcPct val="115000"/>
              </a:lnSpc>
              <a:spcBef>
                <a:spcPts val="1000"/>
              </a:spcBef>
              <a:spcAft>
                <a:spcPts val="0"/>
              </a:spcAft>
              <a:buClr>
                <a:srgbClr val="FFFFFF"/>
              </a:buClr>
              <a:buSzPts val="1100"/>
              <a:buAutoNum type="arabicPeriod"/>
            </a:pPr>
            <a:r>
              <a:rPr b="1" lang="en" sz="1100">
                <a:solidFill>
                  <a:srgbClr val="E8D3A2"/>
                </a:solidFill>
              </a:rPr>
              <a:t>Transcription</a:t>
            </a:r>
            <a:br>
              <a:rPr b="1" lang="en" sz="1100">
                <a:solidFill>
                  <a:srgbClr val="FFFFFF"/>
                </a:solidFill>
              </a:rPr>
            </a:br>
            <a:r>
              <a:rPr lang="en" sz="1100">
                <a:solidFill>
                  <a:srgbClr val="FFFFFF"/>
                </a:solidFill>
              </a:rPr>
              <a:t>All interviews had transcripts that were organized by interviewers and uploaded into a google drive for thematic analysis.</a:t>
            </a:r>
            <a:endParaRPr sz="1100">
              <a:solidFill>
                <a:srgbClr val="FFFFFF"/>
              </a:solidFill>
            </a:endParaRPr>
          </a:p>
          <a:p>
            <a:pPr indent="-298450" lvl="0" marL="457200" rtl="0" algn="l">
              <a:lnSpc>
                <a:spcPct val="115000"/>
              </a:lnSpc>
              <a:spcBef>
                <a:spcPts val="1000"/>
              </a:spcBef>
              <a:spcAft>
                <a:spcPts val="0"/>
              </a:spcAft>
              <a:buClr>
                <a:srgbClr val="FFFFFF"/>
              </a:buClr>
              <a:buSzPts val="1100"/>
              <a:buAutoNum type="arabicPeriod"/>
            </a:pPr>
            <a:r>
              <a:rPr b="1" lang="en" sz="1100">
                <a:solidFill>
                  <a:srgbClr val="E8D3A2"/>
                </a:solidFill>
              </a:rPr>
              <a:t>Thematic Analysis</a:t>
            </a:r>
            <a:br>
              <a:rPr b="1" lang="en" sz="1100">
                <a:solidFill>
                  <a:srgbClr val="FFFFFF"/>
                </a:solidFill>
              </a:rPr>
            </a:br>
            <a:r>
              <a:rPr lang="en" sz="1100">
                <a:solidFill>
                  <a:srgbClr val="FFFFFF"/>
                </a:solidFill>
              </a:rPr>
              <a:t>In small groups, we analyzed specific themes in depth, identifying key patterns and insights.</a:t>
            </a:r>
            <a:endParaRPr sz="1100">
              <a:solidFill>
                <a:srgbClr val="FFFFFF"/>
              </a:solidFill>
            </a:endParaRPr>
          </a:p>
          <a:p>
            <a:pPr indent="-298450" lvl="0" marL="457200" rtl="0" algn="l">
              <a:lnSpc>
                <a:spcPct val="115000"/>
              </a:lnSpc>
              <a:spcBef>
                <a:spcPts val="1000"/>
              </a:spcBef>
              <a:spcAft>
                <a:spcPts val="0"/>
              </a:spcAft>
              <a:buClr>
                <a:srgbClr val="FFFFFF"/>
              </a:buClr>
              <a:buSzPts val="1100"/>
              <a:buAutoNum type="arabicPeriod"/>
            </a:pPr>
            <a:r>
              <a:rPr b="1" lang="en" sz="1100">
                <a:solidFill>
                  <a:srgbClr val="E8D3A2"/>
                </a:solidFill>
              </a:rPr>
              <a:t>Memos</a:t>
            </a:r>
            <a:br>
              <a:rPr b="1" lang="en" sz="1100">
                <a:solidFill>
                  <a:srgbClr val="FFFFFF"/>
                </a:solidFill>
              </a:rPr>
            </a:br>
            <a:r>
              <a:rPr lang="en" sz="1100">
                <a:solidFill>
                  <a:srgbClr val="FFFFFF"/>
                </a:solidFill>
              </a:rPr>
              <a:t> Each student wrote a part of the memo linking themes to the research questions.</a:t>
            </a:r>
            <a:endParaRPr sz="1100">
              <a:solidFill>
                <a:srgbClr val="FFFFFF"/>
              </a:solidFill>
            </a:endParaRPr>
          </a:p>
          <a:p>
            <a:pPr indent="-298450" lvl="0" marL="457200" rtl="0" algn="l">
              <a:lnSpc>
                <a:spcPct val="115000"/>
              </a:lnSpc>
              <a:spcBef>
                <a:spcPts val="1000"/>
              </a:spcBef>
              <a:spcAft>
                <a:spcPts val="0"/>
              </a:spcAft>
              <a:buClr>
                <a:srgbClr val="FFFFFF"/>
              </a:buClr>
              <a:buSzPts val="1100"/>
              <a:buAutoNum type="arabicPeriod"/>
            </a:pPr>
            <a:r>
              <a:rPr b="1" lang="en" sz="1100">
                <a:solidFill>
                  <a:srgbClr val="E8D3A2"/>
                </a:solidFill>
              </a:rPr>
              <a:t>Final Synthesis</a:t>
            </a:r>
            <a:br>
              <a:rPr b="1" lang="en" sz="1100">
                <a:solidFill>
                  <a:srgbClr val="FFFFFF"/>
                </a:solidFill>
              </a:rPr>
            </a:br>
            <a:r>
              <a:rPr lang="en" sz="1100">
                <a:solidFill>
                  <a:srgbClr val="FFFFFF"/>
                </a:solidFill>
              </a:rPr>
              <a:t> As a full class, we reviewed all findings, refined the thematic categories, and selected representative quotes to highlight in our final deliverables.</a:t>
            </a:r>
            <a:endParaRPr>
              <a:solidFill>
                <a:srgbClr val="FFFFFF"/>
              </a:solidFill>
              <a:latin typeface="Encode Sans"/>
              <a:ea typeface="Encode Sans"/>
              <a:cs typeface="Encode Sans"/>
              <a:sym typeface="Encode Sans"/>
            </a:endParaRPr>
          </a:p>
        </p:txBody>
      </p:sp>
      <p:sp>
        <p:nvSpPr>
          <p:cNvPr id="191" name="Google Shape;191;p41"/>
          <p:cNvSpPr txBox="1"/>
          <p:nvPr>
            <p:ph type="title"/>
          </p:nvPr>
        </p:nvSpPr>
        <p:spPr>
          <a:xfrm>
            <a:off x="1723925" y="1226375"/>
            <a:ext cx="1906800" cy="350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b="0" i="1" lang="en" sz="1600">
                <a:solidFill>
                  <a:srgbClr val="E8D3A2"/>
                </a:solidFill>
                <a:latin typeface="Encode Sans"/>
                <a:ea typeface="Encode Sans"/>
                <a:cs typeface="Encode Sans"/>
                <a:sym typeface="Encode Sans"/>
              </a:rPr>
              <a:t>Methodology</a:t>
            </a:r>
            <a:endParaRPr b="0" i="1" sz="1600">
              <a:solidFill>
                <a:srgbClr val="E8D3A2"/>
              </a:solidFill>
              <a:latin typeface="Encode Sans"/>
              <a:ea typeface="Encode Sans"/>
              <a:cs typeface="Encode Sans"/>
              <a:sym typeface="Encode Sans"/>
            </a:endParaRPr>
          </a:p>
        </p:txBody>
      </p:sp>
      <p:sp>
        <p:nvSpPr>
          <p:cNvPr id="192" name="Google Shape;192;p41"/>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Aleeza, Areej, and Zeba</a:t>
            </a:r>
            <a:endParaRPr>
              <a:solidFill>
                <a:schemeClr val="lt2"/>
              </a:solidFill>
              <a:latin typeface="Encode Sans"/>
              <a:ea typeface="Encode Sans"/>
              <a:cs typeface="Encode Sans"/>
              <a:sym typeface="Encode Sans"/>
            </a:endParaRPr>
          </a:p>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7"/>
          <p:cNvSpPr txBox="1"/>
          <p:nvPr>
            <p:ph idx="1" type="body"/>
          </p:nvPr>
        </p:nvSpPr>
        <p:spPr>
          <a:xfrm>
            <a:off x="447925" y="1628603"/>
            <a:ext cx="8197200" cy="2966400"/>
          </a:xfrm>
          <a:prstGeom prst="rect">
            <a:avLst/>
          </a:prstGeom>
          <a:noFill/>
          <a:ln>
            <a:noFill/>
          </a:ln>
        </p:spPr>
        <p:txBody>
          <a:bodyPr anchorCtr="0" anchor="t" bIns="45700" lIns="91425" spcFirstLastPara="1" rIns="91425" wrap="square" tIns="45700">
            <a:noAutofit/>
          </a:bodyPr>
          <a:lstStyle/>
          <a:p>
            <a:pPr indent="-330200" lvl="0" marL="457200" rtl="0" algn="l">
              <a:lnSpc>
                <a:spcPct val="150000"/>
              </a:lnSpc>
              <a:spcBef>
                <a:spcPts val="0"/>
              </a:spcBef>
              <a:spcAft>
                <a:spcPts val="0"/>
              </a:spcAft>
              <a:buClr>
                <a:srgbClr val="4B2E83"/>
              </a:buClr>
              <a:buSzPts val="1600"/>
              <a:buChar char="&gt;"/>
            </a:pPr>
            <a:r>
              <a:rPr lang="en" sz="1600">
                <a:solidFill>
                  <a:srgbClr val="4B2E83"/>
                </a:solidFill>
              </a:rPr>
              <a:t>Personal recommendation systems were the best implementation</a:t>
            </a:r>
            <a:endParaRPr sz="1600">
              <a:solidFill>
                <a:srgbClr val="4B2E83"/>
              </a:solidFill>
            </a:endParaRPr>
          </a:p>
          <a:p>
            <a:pPr indent="-330200" lvl="0" marL="457200" rtl="0" algn="l">
              <a:lnSpc>
                <a:spcPct val="150000"/>
              </a:lnSpc>
              <a:spcBef>
                <a:spcPts val="0"/>
              </a:spcBef>
              <a:spcAft>
                <a:spcPts val="0"/>
              </a:spcAft>
              <a:buClr>
                <a:srgbClr val="4B2E83"/>
              </a:buClr>
              <a:buSzPts val="1600"/>
              <a:buChar char="&gt;"/>
            </a:pPr>
            <a:r>
              <a:rPr lang="en" sz="1600">
                <a:solidFill>
                  <a:srgbClr val="4B2E83"/>
                </a:solidFill>
              </a:rPr>
              <a:t>The learner’s technical skills and the system’s tools for goal setting, decision making, and feedback reception were important for successful implementation</a:t>
            </a:r>
            <a:endParaRPr sz="1600">
              <a:solidFill>
                <a:srgbClr val="4B2E83"/>
              </a:solidFill>
            </a:endParaRPr>
          </a:p>
          <a:p>
            <a:pPr indent="-330200" lvl="0" marL="457200" rtl="0" algn="l">
              <a:lnSpc>
                <a:spcPct val="150000"/>
              </a:lnSpc>
              <a:spcBef>
                <a:spcPts val="0"/>
              </a:spcBef>
              <a:spcAft>
                <a:spcPts val="0"/>
              </a:spcAft>
              <a:buClr>
                <a:srgbClr val="4B2E83"/>
              </a:buClr>
              <a:buSzPts val="1600"/>
              <a:buChar char="&gt;"/>
            </a:pPr>
            <a:r>
              <a:rPr lang="en" sz="1600">
                <a:solidFill>
                  <a:srgbClr val="4B2E83"/>
                </a:solidFill>
              </a:rPr>
              <a:t>AI’s lack of empathy was the largest concern about implementation</a:t>
            </a:r>
            <a:endParaRPr sz="1600">
              <a:solidFill>
                <a:srgbClr val="4B2E83"/>
              </a:solidFill>
            </a:endParaRPr>
          </a:p>
          <a:p>
            <a:pPr indent="0" lvl="0" marL="0" rtl="0" algn="l">
              <a:lnSpc>
                <a:spcPct val="115000"/>
              </a:lnSpc>
              <a:spcBef>
                <a:spcPts val="1200"/>
              </a:spcBef>
              <a:spcAft>
                <a:spcPts val="0"/>
              </a:spcAft>
              <a:buNone/>
            </a:pPr>
            <a:r>
              <a:rPr b="0" lang="en" sz="1100">
                <a:solidFill>
                  <a:srgbClr val="4B2E83"/>
                </a:solidFill>
                <a:highlight>
                  <a:schemeClr val="lt1"/>
                </a:highlight>
                <a:latin typeface="Arial"/>
                <a:ea typeface="Arial"/>
                <a:cs typeface="Arial"/>
                <a:sym typeface="Arial"/>
              </a:rPr>
              <a:t>Liandro Antonio Tiongson Tabora, Datu Sajid Islam Sinsuat Ampatuan, Marian Angelique Chamen Castaneda, Erylle Jerica Uy Galinato, and Eury Ellyn Manaloto Zulueta. 2024. The Impact of Artificial Intelligence (AI) Systems on the Personalized Learning Outcomes for Senior High School Students: A Systematic Review. In Proceedings of the 2024 10th International Conference on Frontiers of Educational Technologies (ICFET '24). Association for Computing Machinery, New York, NY, USA, 67–74.</a:t>
            </a:r>
            <a:r>
              <a:rPr b="0" lang="en" sz="1100">
                <a:solidFill>
                  <a:srgbClr val="4B2E83"/>
                </a:solidFill>
                <a:highlight>
                  <a:schemeClr val="lt1"/>
                </a:highlight>
                <a:uFill>
                  <a:noFill/>
                </a:uFill>
                <a:latin typeface="Arial"/>
                <a:ea typeface="Arial"/>
                <a:cs typeface="Arial"/>
                <a:sym typeface="Arial"/>
                <a:hlinkClick r:id="rId3">
                  <a:extLst>
                    <a:ext uri="{A12FA001-AC4F-418D-AE19-62706E023703}">
                      <ahyp:hlinkClr val="tx"/>
                    </a:ext>
                  </a:extLst>
                </a:hlinkClick>
              </a:rPr>
              <a:t> </a:t>
            </a:r>
            <a:r>
              <a:rPr b="0" lang="en" sz="1100" u="sng">
                <a:solidFill>
                  <a:schemeClr val="hlink"/>
                </a:solidFill>
                <a:highlight>
                  <a:schemeClr val="lt1"/>
                </a:highlight>
                <a:latin typeface="Arial"/>
                <a:ea typeface="Arial"/>
                <a:cs typeface="Arial"/>
                <a:sym typeface="Arial"/>
                <a:hlinkClick r:id="rId4"/>
              </a:rPr>
              <a:t>https://doi.org/10.1145/3678392.3678393</a:t>
            </a:r>
            <a:endParaRPr b="0" sz="1100" u="sng">
              <a:solidFill>
                <a:schemeClr val="hlink"/>
              </a:solidFill>
              <a:highlight>
                <a:schemeClr val="lt1"/>
              </a:highlight>
              <a:latin typeface="Arial"/>
              <a:ea typeface="Arial"/>
              <a:cs typeface="Arial"/>
              <a:sym typeface="Arial"/>
            </a:endParaRPr>
          </a:p>
          <a:p>
            <a:pPr indent="0" lvl="0" marL="0" rtl="0" algn="l">
              <a:lnSpc>
                <a:spcPct val="150000"/>
              </a:lnSpc>
              <a:spcBef>
                <a:spcPts val="1200"/>
              </a:spcBef>
              <a:spcAft>
                <a:spcPts val="0"/>
              </a:spcAft>
              <a:buNone/>
            </a:pPr>
            <a:r>
              <a:t/>
            </a:r>
            <a:endParaRPr sz="1800">
              <a:solidFill>
                <a:schemeClr val="dk1"/>
              </a:solidFill>
            </a:endParaRPr>
          </a:p>
        </p:txBody>
      </p:sp>
      <p:sp>
        <p:nvSpPr>
          <p:cNvPr id="503" name="Google Shape;503;p77"/>
          <p:cNvSpPr txBox="1"/>
          <p:nvPr>
            <p:ph type="title"/>
          </p:nvPr>
        </p:nvSpPr>
        <p:spPr>
          <a:xfrm>
            <a:off x="447922" y="369285"/>
            <a:ext cx="8197200" cy="99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3000"/>
              <a:buNone/>
            </a:pPr>
            <a:r>
              <a:rPr lang="en" sz="2300">
                <a:solidFill>
                  <a:srgbClr val="4B2E83"/>
                </a:solidFill>
              </a:rPr>
              <a:t>The Impact of Artificial Intelligence (AI) Systems on the Personalized Learning Outcomes for Senior High School Students: A Systematic Review</a:t>
            </a:r>
            <a:endParaRPr sz="2300">
              <a:solidFill>
                <a:srgbClr val="4B2E83"/>
              </a:solidFill>
            </a:endParaRPr>
          </a:p>
        </p:txBody>
      </p:sp>
      <p:sp>
        <p:nvSpPr>
          <p:cNvPr id="504" name="Google Shape;504;p77"/>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latin typeface="Encode Sans"/>
                <a:ea typeface="Encode Sans"/>
                <a:cs typeface="Encode Sans"/>
                <a:sym typeface="Encode Sans"/>
              </a:rPr>
              <a:t>Trey Hansen</a:t>
            </a:r>
            <a:endParaRPr>
              <a:solidFill>
                <a:srgbClr val="4B2E83"/>
              </a:solidFill>
              <a:latin typeface="Encode Sans"/>
              <a:ea typeface="Encode Sans"/>
              <a:cs typeface="Encode Sans"/>
              <a:sym typeface="Encod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8"/>
          <p:cNvSpPr txBox="1"/>
          <p:nvPr>
            <p:ph idx="1" type="body"/>
          </p:nvPr>
        </p:nvSpPr>
        <p:spPr>
          <a:xfrm>
            <a:off x="447925" y="1628603"/>
            <a:ext cx="8197200" cy="2966400"/>
          </a:xfrm>
          <a:prstGeom prst="rect">
            <a:avLst/>
          </a:prstGeom>
          <a:noFill/>
          <a:ln>
            <a:noFill/>
          </a:ln>
        </p:spPr>
        <p:txBody>
          <a:bodyPr anchorCtr="0" anchor="t" bIns="45700" lIns="91425" spcFirstLastPara="1" rIns="91425" wrap="square" tIns="45700">
            <a:noAutofit/>
          </a:bodyPr>
          <a:lstStyle/>
          <a:p>
            <a:pPr indent="-304800" lvl="0" marL="457200" rtl="0" algn="l">
              <a:lnSpc>
                <a:spcPct val="150000"/>
              </a:lnSpc>
              <a:spcBef>
                <a:spcPts val="0"/>
              </a:spcBef>
              <a:spcAft>
                <a:spcPts val="0"/>
              </a:spcAft>
              <a:buClr>
                <a:srgbClr val="4B2E83"/>
              </a:buClr>
              <a:buSzPts val="1200"/>
              <a:buChar char="&gt;"/>
            </a:pPr>
            <a:r>
              <a:rPr lang="en" sz="1200">
                <a:solidFill>
                  <a:srgbClr val="4B2E83"/>
                </a:solidFill>
              </a:rPr>
              <a:t>A </a:t>
            </a:r>
            <a:r>
              <a:rPr lang="en" sz="1200">
                <a:solidFill>
                  <a:srgbClr val="4B2E83"/>
                </a:solidFill>
              </a:rPr>
              <a:t>survey</a:t>
            </a:r>
            <a:r>
              <a:rPr lang="en" sz="1200">
                <a:solidFill>
                  <a:srgbClr val="4B2E83"/>
                </a:solidFill>
              </a:rPr>
              <a:t> was conducted with 10 professors and 70 students at a private university in Mexico</a:t>
            </a:r>
            <a:endParaRPr sz="1200">
              <a:solidFill>
                <a:srgbClr val="4B2E83"/>
              </a:solidFill>
            </a:endParaRPr>
          </a:p>
          <a:p>
            <a:pPr indent="-304800" lvl="0" marL="457200" rtl="0" algn="l">
              <a:lnSpc>
                <a:spcPct val="150000"/>
              </a:lnSpc>
              <a:spcBef>
                <a:spcPts val="0"/>
              </a:spcBef>
              <a:spcAft>
                <a:spcPts val="0"/>
              </a:spcAft>
              <a:buClr>
                <a:srgbClr val="4B2E83"/>
              </a:buClr>
              <a:buSzPts val="1200"/>
              <a:buChar char="&gt;"/>
            </a:pPr>
            <a:r>
              <a:rPr lang="en" sz="1200">
                <a:solidFill>
                  <a:srgbClr val="4B2E83"/>
                </a:solidFill>
              </a:rPr>
              <a:t>Questions in the survey focused on familiarity to AI, </a:t>
            </a:r>
            <a:r>
              <a:rPr lang="en" sz="1200">
                <a:solidFill>
                  <a:srgbClr val="4B2E83"/>
                </a:solidFill>
              </a:rPr>
              <a:t>perceived</a:t>
            </a:r>
            <a:r>
              <a:rPr lang="en" sz="1200">
                <a:solidFill>
                  <a:srgbClr val="4B2E83"/>
                </a:solidFill>
              </a:rPr>
              <a:t> opinions of AI, and perspectives about AI guidelines and rules regarding AI.</a:t>
            </a:r>
            <a:endParaRPr sz="1200">
              <a:solidFill>
                <a:srgbClr val="4B2E83"/>
              </a:solidFill>
            </a:endParaRPr>
          </a:p>
          <a:p>
            <a:pPr indent="-304800" lvl="0" marL="457200" rtl="0" algn="l">
              <a:lnSpc>
                <a:spcPct val="150000"/>
              </a:lnSpc>
              <a:spcBef>
                <a:spcPts val="0"/>
              </a:spcBef>
              <a:spcAft>
                <a:spcPts val="0"/>
              </a:spcAft>
              <a:buClr>
                <a:srgbClr val="4B2E83"/>
              </a:buClr>
              <a:buSzPts val="1200"/>
              <a:buChar char="&gt;"/>
            </a:pPr>
            <a:r>
              <a:rPr lang="en" sz="1200">
                <a:solidFill>
                  <a:srgbClr val="4B2E83"/>
                </a:solidFill>
              </a:rPr>
              <a:t>52% of students believed that professors disliked the use of AI, 70% of them either approved or were indifferent to its use.</a:t>
            </a:r>
            <a:endParaRPr sz="1200">
              <a:solidFill>
                <a:srgbClr val="4B2E83"/>
              </a:solidFill>
            </a:endParaRPr>
          </a:p>
          <a:p>
            <a:pPr indent="-304800" lvl="0" marL="457200" rtl="0" algn="l">
              <a:lnSpc>
                <a:spcPct val="150000"/>
              </a:lnSpc>
              <a:spcBef>
                <a:spcPts val="0"/>
              </a:spcBef>
              <a:spcAft>
                <a:spcPts val="0"/>
              </a:spcAft>
              <a:buClr>
                <a:srgbClr val="4B2E83"/>
              </a:buClr>
              <a:buSzPts val="1200"/>
              <a:buChar char="&gt;"/>
            </a:pPr>
            <a:r>
              <a:rPr lang="en" sz="1200">
                <a:solidFill>
                  <a:srgbClr val="4B2E83"/>
                </a:solidFill>
              </a:rPr>
              <a:t>90% of professors and 72% of students felt that professors should stay up to date with new AI and that stricter plagiarism detection needed to be used.</a:t>
            </a:r>
            <a:endParaRPr sz="1200">
              <a:solidFill>
                <a:srgbClr val="4B2E83"/>
              </a:solidFill>
            </a:endParaRPr>
          </a:p>
          <a:p>
            <a:pPr indent="-304800" lvl="0" marL="457200" rtl="0" algn="l">
              <a:lnSpc>
                <a:spcPct val="150000"/>
              </a:lnSpc>
              <a:spcBef>
                <a:spcPts val="0"/>
              </a:spcBef>
              <a:spcAft>
                <a:spcPts val="0"/>
              </a:spcAft>
              <a:buClr>
                <a:srgbClr val="4B2E83"/>
              </a:buClr>
              <a:buSzPts val="1200"/>
              <a:buChar char="&gt;"/>
            </a:pPr>
            <a:r>
              <a:rPr lang="en" sz="1200">
                <a:solidFill>
                  <a:srgbClr val="4B2E83"/>
                </a:solidFill>
              </a:rPr>
              <a:t>90% of professors and 76% of students felt that AI guidelines needed to be made clearer in course expectations</a:t>
            </a:r>
            <a:endParaRPr sz="1200">
              <a:solidFill>
                <a:srgbClr val="4B2E83"/>
              </a:solidFill>
            </a:endParaRPr>
          </a:p>
          <a:p>
            <a:pPr indent="0" lvl="0" marL="0" rtl="0" algn="l">
              <a:lnSpc>
                <a:spcPct val="115000"/>
              </a:lnSpc>
              <a:spcBef>
                <a:spcPts val="1200"/>
              </a:spcBef>
              <a:spcAft>
                <a:spcPts val="0"/>
              </a:spcAft>
              <a:buNone/>
            </a:pPr>
            <a:r>
              <a:rPr b="0" lang="en" sz="1100">
                <a:solidFill>
                  <a:srgbClr val="4B2E83"/>
                </a:solidFill>
                <a:highlight>
                  <a:schemeClr val="lt1"/>
                </a:highlight>
                <a:latin typeface="Arial"/>
                <a:ea typeface="Arial"/>
                <a:cs typeface="Arial"/>
                <a:sym typeface="Arial"/>
              </a:rPr>
              <a:t>Guillén-Yparrea, Nicia, and Felipe Hernández-Rodríguez. “Unveiling Generative AI in Higher Education: Insights from Engineering Students and Professors.” 2024 IEEE Global Engineering Education Conference (EDUCON), 2024, pp. 1–5. IEEE Xplore, </a:t>
            </a:r>
            <a:r>
              <a:rPr b="0" lang="en" sz="1100" u="sng">
                <a:solidFill>
                  <a:schemeClr val="hlink"/>
                </a:solidFill>
                <a:highlight>
                  <a:schemeClr val="lt1"/>
                </a:highlight>
                <a:latin typeface="Arial"/>
                <a:ea typeface="Arial"/>
                <a:cs typeface="Arial"/>
                <a:sym typeface="Arial"/>
                <a:hlinkClick r:id="rId3"/>
              </a:rPr>
              <a:t>https://doi.org/10.1109/EDUCON60312.2024.10578876</a:t>
            </a:r>
            <a:r>
              <a:rPr b="0" lang="en" sz="1100">
                <a:solidFill>
                  <a:srgbClr val="4B2E83"/>
                </a:solidFill>
                <a:highlight>
                  <a:schemeClr val="lt1"/>
                </a:highlight>
                <a:latin typeface="Arial"/>
                <a:ea typeface="Arial"/>
                <a:cs typeface="Arial"/>
                <a:sym typeface="Arial"/>
              </a:rPr>
              <a:t>. </a:t>
            </a:r>
            <a:endParaRPr b="0" sz="1100" u="sng">
              <a:solidFill>
                <a:schemeClr val="hlink"/>
              </a:solidFill>
              <a:highlight>
                <a:schemeClr val="lt1"/>
              </a:highlight>
              <a:latin typeface="Arial"/>
              <a:ea typeface="Arial"/>
              <a:cs typeface="Arial"/>
              <a:sym typeface="Arial"/>
            </a:endParaRPr>
          </a:p>
          <a:p>
            <a:pPr indent="0" lvl="0" marL="0" rtl="0" algn="l">
              <a:lnSpc>
                <a:spcPct val="150000"/>
              </a:lnSpc>
              <a:spcBef>
                <a:spcPts val="1200"/>
              </a:spcBef>
              <a:spcAft>
                <a:spcPts val="0"/>
              </a:spcAft>
              <a:buNone/>
            </a:pPr>
            <a:r>
              <a:t/>
            </a:r>
            <a:endParaRPr sz="1800">
              <a:solidFill>
                <a:schemeClr val="dk1"/>
              </a:solidFill>
            </a:endParaRPr>
          </a:p>
        </p:txBody>
      </p:sp>
      <p:sp>
        <p:nvSpPr>
          <p:cNvPr id="510" name="Google Shape;510;p78"/>
          <p:cNvSpPr txBox="1"/>
          <p:nvPr>
            <p:ph type="title"/>
          </p:nvPr>
        </p:nvSpPr>
        <p:spPr>
          <a:xfrm>
            <a:off x="447922" y="369285"/>
            <a:ext cx="8197200" cy="99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3000"/>
              <a:buNone/>
            </a:pPr>
            <a:r>
              <a:rPr lang="en" sz="2300">
                <a:solidFill>
                  <a:srgbClr val="4B2E83"/>
                </a:solidFill>
              </a:rPr>
              <a:t>Unveiling Generative AI in Higher Education: Insights from Engineering Students and Professors</a:t>
            </a:r>
            <a:endParaRPr sz="2300">
              <a:solidFill>
                <a:srgbClr val="4B2E83"/>
              </a:solidFill>
            </a:endParaRPr>
          </a:p>
        </p:txBody>
      </p:sp>
      <p:sp>
        <p:nvSpPr>
          <p:cNvPr id="511" name="Google Shape;511;p78"/>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latin typeface="Encode Sans"/>
                <a:ea typeface="Encode Sans"/>
                <a:cs typeface="Encode Sans"/>
                <a:sym typeface="Encode Sans"/>
              </a:rPr>
              <a:t>Replace this text with your names</a:t>
            </a:r>
            <a:endParaRPr>
              <a:solidFill>
                <a:srgbClr val="4B2E83"/>
              </a:solidFill>
              <a:latin typeface="Encode Sans"/>
              <a:ea typeface="Encode Sans"/>
              <a:cs typeface="Encode Sans"/>
              <a:sym typeface="Encod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9"/>
          <p:cNvSpPr txBox="1"/>
          <p:nvPr>
            <p:ph idx="1" type="body"/>
          </p:nvPr>
        </p:nvSpPr>
        <p:spPr>
          <a:xfrm>
            <a:off x="3935125" y="1323625"/>
            <a:ext cx="5145600" cy="3537900"/>
          </a:xfrm>
          <a:prstGeom prst="rect">
            <a:avLst/>
          </a:prstGeom>
          <a:noFill/>
          <a:ln>
            <a:noFill/>
          </a:ln>
        </p:spPr>
        <p:txBody>
          <a:bodyPr anchorCtr="0" anchor="t" bIns="45700" lIns="91425" spcFirstLastPara="1" rIns="91425" wrap="square" tIns="45700">
            <a:noAutofit/>
          </a:bodyPr>
          <a:lstStyle/>
          <a:p>
            <a:pPr indent="0" lvl="0" marL="0" rtl="0" algn="l">
              <a:lnSpc>
                <a:spcPct val="123000"/>
              </a:lnSpc>
              <a:spcBef>
                <a:spcPts val="0"/>
              </a:spcBef>
              <a:spcAft>
                <a:spcPts val="0"/>
              </a:spcAft>
              <a:buNone/>
            </a:pPr>
            <a:r>
              <a:rPr lang="en" sz="1600">
                <a:solidFill>
                  <a:schemeClr val="dk1"/>
                </a:solidFill>
              </a:rPr>
              <a:t>Project Connection:</a:t>
            </a:r>
            <a:br>
              <a:rPr lang="en" sz="1500">
                <a:solidFill>
                  <a:schemeClr val="dk1"/>
                </a:solidFill>
              </a:rPr>
            </a:br>
            <a:endParaRPr sz="1500">
              <a:solidFill>
                <a:schemeClr val="dk1"/>
              </a:solidFill>
            </a:endParaRPr>
          </a:p>
          <a:p>
            <a:pPr indent="-320675" lvl="0" marL="457200" rtl="0" algn="l">
              <a:lnSpc>
                <a:spcPct val="126000"/>
              </a:lnSpc>
              <a:spcBef>
                <a:spcPts val="0"/>
              </a:spcBef>
              <a:spcAft>
                <a:spcPts val="0"/>
              </a:spcAft>
              <a:buClr>
                <a:schemeClr val="dk1"/>
              </a:buClr>
              <a:buSzPts val="1450"/>
              <a:buChar char="&gt;"/>
            </a:pPr>
            <a:r>
              <a:rPr b="0" lang="en" sz="1450">
                <a:solidFill>
                  <a:schemeClr val="dk1"/>
                </a:solidFill>
              </a:rPr>
              <a:t>Found that students who used these types of words showed higher engagement with AI</a:t>
            </a:r>
            <a:endParaRPr b="0" sz="1450">
              <a:solidFill>
                <a:schemeClr val="dk1"/>
              </a:solidFill>
            </a:endParaRPr>
          </a:p>
          <a:p>
            <a:pPr indent="-320675" lvl="0" marL="457200" rtl="0" algn="l">
              <a:lnSpc>
                <a:spcPct val="126000"/>
              </a:lnSpc>
              <a:spcBef>
                <a:spcPts val="0"/>
              </a:spcBef>
              <a:spcAft>
                <a:spcPts val="0"/>
              </a:spcAft>
              <a:buClr>
                <a:schemeClr val="dk1"/>
              </a:buClr>
              <a:buSzPts val="1450"/>
              <a:buChar char="&gt;"/>
            </a:pPr>
            <a:r>
              <a:rPr b="0" lang="en" sz="1450">
                <a:solidFill>
                  <a:schemeClr val="dk1"/>
                </a:solidFill>
              </a:rPr>
              <a:t>Connects the positive word choice with AI enthusiasm along with criticizing word choice with people who didn’t like the assignment</a:t>
            </a:r>
            <a:endParaRPr b="0" sz="1450">
              <a:solidFill>
                <a:schemeClr val="dk1"/>
              </a:solidFill>
            </a:endParaRPr>
          </a:p>
          <a:p>
            <a:pPr indent="-320675" lvl="0" marL="457200" rtl="0" algn="l">
              <a:lnSpc>
                <a:spcPct val="126000"/>
              </a:lnSpc>
              <a:spcBef>
                <a:spcPts val="0"/>
              </a:spcBef>
              <a:spcAft>
                <a:spcPts val="0"/>
              </a:spcAft>
              <a:buClr>
                <a:schemeClr val="dk1"/>
              </a:buClr>
              <a:buSzPts val="1450"/>
              <a:buChar char="&gt;"/>
            </a:pPr>
            <a:r>
              <a:rPr b="0" lang="en" sz="1450">
                <a:solidFill>
                  <a:schemeClr val="dk1"/>
                </a:solidFill>
              </a:rPr>
              <a:t>Coding transcripts for similar language could help us accurately find hidden patterns in responses</a:t>
            </a:r>
            <a:endParaRPr b="0" sz="1450">
              <a:solidFill>
                <a:schemeClr val="dk1"/>
              </a:solidFill>
            </a:endParaRPr>
          </a:p>
          <a:p>
            <a:pPr indent="-320675" lvl="0" marL="457200" rtl="0" algn="l">
              <a:lnSpc>
                <a:spcPct val="126000"/>
              </a:lnSpc>
              <a:spcBef>
                <a:spcPts val="0"/>
              </a:spcBef>
              <a:spcAft>
                <a:spcPts val="0"/>
              </a:spcAft>
              <a:buClr>
                <a:schemeClr val="dk1"/>
              </a:buClr>
              <a:buSzPts val="1450"/>
              <a:buChar char="&gt;"/>
            </a:pPr>
            <a:r>
              <a:rPr b="0" lang="en" sz="1450">
                <a:solidFill>
                  <a:schemeClr val="dk1"/>
                </a:solidFill>
              </a:rPr>
              <a:t>Allows us to identify moments where students need more guidance to improve future assignments with AI</a:t>
            </a:r>
            <a:endParaRPr b="0" sz="1450">
              <a:solidFill>
                <a:schemeClr val="dk1"/>
              </a:solidFill>
            </a:endParaRPr>
          </a:p>
        </p:txBody>
      </p:sp>
      <p:sp>
        <p:nvSpPr>
          <p:cNvPr id="517" name="Google Shape;517;p79"/>
          <p:cNvSpPr txBox="1"/>
          <p:nvPr>
            <p:ph type="title"/>
          </p:nvPr>
        </p:nvSpPr>
        <p:spPr>
          <a:xfrm>
            <a:off x="0" y="203650"/>
            <a:ext cx="5034000" cy="1530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3000"/>
              <a:buNone/>
            </a:pPr>
            <a:r>
              <a:t/>
            </a:r>
            <a:endParaRPr/>
          </a:p>
          <a:p>
            <a:pPr indent="0" lvl="0" marL="0" rtl="0" algn="l">
              <a:spcBef>
                <a:spcPts val="0"/>
              </a:spcBef>
              <a:spcAft>
                <a:spcPts val="0"/>
              </a:spcAft>
              <a:buClr>
                <a:srgbClr val="000000"/>
              </a:buClr>
              <a:buSzPts val="990"/>
              <a:buFont typeface="Arial"/>
              <a:buNone/>
            </a:pPr>
            <a:r>
              <a:rPr lang="en" sz="1620">
                <a:latin typeface="Encode Sans"/>
                <a:ea typeface="Encode Sans"/>
                <a:cs typeface="Encode Sans"/>
                <a:sym typeface="Encode Sans"/>
              </a:rPr>
              <a:t>Predicting Students’ Interest from Small Group Conversational Characteristics: Insights from an AI Literacy Education with High School Students</a:t>
            </a:r>
            <a:endParaRPr sz="1620">
              <a:latin typeface="Encode Sans"/>
              <a:ea typeface="Encode Sans"/>
              <a:cs typeface="Encode Sans"/>
              <a:sym typeface="Encode Sans"/>
            </a:endParaRPr>
          </a:p>
          <a:p>
            <a:pPr indent="0" lvl="0" marL="0" rtl="0" algn="l">
              <a:lnSpc>
                <a:spcPct val="100000"/>
              </a:lnSpc>
              <a:spcBef>
                <a:spcPts val="0"/>
              </a:spcBef>
              <a:spcAft>
                <a:spcPts val="0"/>
              </a:spcAft>
              <a:buSzPts val="3000"/>
              <a:buNone/>
            </a:pPr>
            <a:r>
              <a:t/>
            </a:r>
            <a:endParaRPr/>
          </a:p>
        </p:txBody>
      </p:sp>
      <p:sp>
        <p:nvSpPr>
          <p:cNvPr id="518" name="Google Shape;518;p79"/>
          <p:cNvSpPr txBox="1"/>
          <p:nvPr/>
        </p:nvSpPr>
        <p:spPr>
          <a:xfrm>
            <a:off x="5083725" y="253375"/>
            <a:ext cx="4036800" cy="1046700"/>
          </a:xfrm>
          <a:prstGeom prst="rect">
            <a:avLst/>
          </a:prstGeom>
          <a:noFill/>
          <a:ln>
            <a:noFill/>
          </a:ln>
        </p:spPr>
        <p:txBody>
          <a:bodyPr anchorCtr="0" anchor="t" bIns="91425" lIns="685800"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en" sz="1000">
                <a:solidFill>
                  <a:schemeClr val="dk1"/>
                </a:solidFill>
              </a:rPr>
              <a:t>Zha, Shenghua, et al. “Predicting Students’ Interest from Small Group Conversational Characteristics: Insights from an AI Literacy Education with High School Students.” Proceedings of the 56th ACM Technical Symposium on Computer Science Education V. 2, ACM, 2025, pp. 1677–78, </a:t>
            </a:r>
            <a:r>
              <a:rPr lang="en" sz="1000" u="sng">
                <a:solidFill>
                  <a:schemeClr val="hlink"/>
                </a:solidFill>
                <a:hlinkClick r:id="rId3"/>
              </a:rPr>
              <a:t>https://doi.org/10.1145/3641555.3705233</a:t>
            </a:r>
            <a:r>
              <a:rPr lang="en" sz="1000">
                <a:solidFill>
                  <a:schemeClr val="dk1"/>
                </a:solidFill>
              </a:rPr>
              <a:t>.</a:t>
            </a:r>
            <a:endParaRPr sz="1700">
              <a:solidFill>
                <a:schemeClr val="dk2"/>
              </a:solidFill>
            </a:endParaRPr>
          </a:p>
        </p:txBody>
      </p:sp>
      <p:sp>
        <p:nvSpPr>
          <p:cNvPr id="519" name="Google Shape;519;p79"/>
          <p:cNvSpPr txBox="1"/>
          <p:nvPr/>
        </p:nvSpPr>
        <p:spPr>
          <a:xfrm>
            <a:off x="0" y="1477825"/>
            <a:ext cx="4036800" cy="3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20">
                <a:solidFill>
                  <a:schemeClr val="dk1"/>
                </a:solidFill>
                <a:latin typeface="Encode Sans"/>
                <a:ea typeface="Encode Sans"/>
                <a:cs typeface="Encode Sans"/>
                <a:sym typeface="Encode Sans"/>
              </a:rPr>
              <a:t>Overview:</a:t>
            </a:r>
            <a:endParaRPr b="1" sz="1620">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b="1" sz="1620">
              <a:solidFill>
                <a:schemeClr val="dk1"/>
              </a:solidFill>
              <a:latin typeface="Encode Sans"/>
              <a:ea typeface="Encode Sans"/>
              <a:cs typeface="Encode Sans"/>
              <a:sym typeface="Encode Sans"/>
            </a:endParaRPr>
          </a:p>
          <a:p>
            <a:pPr indent="-317500" lvl="0" marL="457200" rtl="0" algn="l">
              <a:lnSpc>
                <a:spcPct val="123000"/>
              </a:lnSpc>
              <a:spcBef>
                <a:spcPts val="0"/>
              </a:spcBef>
              <a:spcAft>
                <a:spcPts val="0"/>
              </a:spcAft>
              <a:buClr>
                <a:schemeClr val="dk1"/>
              </a:buClr>
              <a:buSzPts val="1400"/>
              <a:buFont typeface="Merriweather Sans"/>
              <a:buChar char="&gt;"/>
            </a:pPr>
            <a:r>
              <a:rPr lang="en">
                <a:solidFill>
                  <a:schemeClr val="dk1"/>
                </a:solidFill>
                <a:latin typeface="Open Sans"/>
                <a:ea typeface="Open Sans"/>
                <a:cs typeface="Open Sans"/>
                <a:sym typeface="Open Sans"/>
              </a:rPr>
              <a:t>Videotaped two small group discussions</a:t>
            </a:r>
            <a:endParaRPr>
              <a:solidFill>
                <a:schemeClr val="dk1"/>
              </a:solidFill>
              <a:latin typeface="Open Sans"/>
              <a:ea typeface="Open Sans"/>
              <a:cs typeface="Open Sans"/>
              <a:sym typeface="Open Sans"/>
            </a:endParaRPr>
          </a:p>
          <a:p>
            <a:pPr indent="-317500" lvl="0" marL="457200" rtl="0" algn="l">
              <a:lnSpc>
                <a:spcPct val="123000"/>
              </a:lnSpc>
              <a:spcBef>
                <a:spcPts val="0"/>
              </a:spcBef>
              <a:spcAft>
                <a:spcPts val="0"/>
              </a:spcAft>
              <a:buClr>
                <a:schemeClr val="dk1"/>
              </a:buClr>
              <a:buSzPts val="1400"/>
              <a:buFont typeface="Merriweather Sans"/>
              <a:buChar char="&gt;"/>
            </a:pPr>
            <a:r>
              <a:rPr lang="en">
                <a:solidFill>
                  <a:schemeClr val="dk1"/>
                </a:solidFill>
                <a:latin typeface="Open Sans"/>
                <a:ea typeface="Open Sans"/>
                <a:cs typeface="Open Sans"/>
                <a:sym typeface="Open Sans"/>
              </a:rPr>
              <a:t>Teacher first taught 17 high school students (ages 16-18) about classifying types of pictures. They then taught/trained a model to classify children’s drawings</a:t>
            </a:r>
            <a:endParaRPr>
              <a:solidFill>
                <a:schemeClr val="dk1"/>
              </a:solidFill>
              <a:latin typeface="Open Sans"/>
              <a:ea typeface="Open Sans"/>
              <a:cs typeface="Open Sans"/>
              <a:sym typeface="Open Sans"/>
            </a:endParaRPr>
          </a:p>
          <a:p>
            <a:pPr indent="-317500" lvl="0" marL="457200" rtl="0" algn="l">
              <a:lnSpc>
                <a:spcPct val="123000"/>
              </a:lnSpc>
              <a:spcBef>
                <a:spcPts val="0"/>
              </a:spcBef>
              <a:spcAft>
                <a:spcPts val="0"/>
              </a:spcAft>
              <a:buClr>
                <a:schemeClr val="dk1"/>
              </a:buClr>
              <a:buSzPts val="1400"/>
              <a:buFont typeface="Merriweather Sans"/>
              <a:buChar char="&gt;"/>
            </a:pPr>
            <a:r>
              <a:rPr lang="en">
                <a:solidFill>
                  <a:schemeClr val="dk1"/>
                </a:solidFill>
                <a:latin typeface="Open Sans"/>
                <a:ea typeface="Open Sans"/>
                <a:cs typeface="Open Sans"/>
                <a:sym typeface="Open Sans"/>
              </a:rPr>
              <a:t>Used LIWC (Linguistic Inquiry Word Count) to categorize words to look for word choice that’s </a:t>
            </a:r>
            <a:r>
              <a:rPr b="1" lang="en">
                <a:solidFill>
                  <a:schemeClr val="dk1"/>
                </a:solidFill>
                <a:latin typeface="Open Sans"/>
                <a:ea typeface="Open Sans"/>
                <a:cs typeface="Open Sans"/>
                <a:sym typeface="Open Sans"/>
              </a:rPr>
              <a:t>AI-related, analytical, or creative </a:t>
            </a:r>
            <a:endParaRPr b="1" sz="1520">
              <a:solidFill>
                <a:schemeClr val="dk1"/>
              </a:solidFill>
              <a:latin typeface="Encode Sans"/>
              <a:ea typeface="Encode Sans"/>
              <a:cs typeface="Encode Sans"/>
              <a:sym typeface="Encode Sans"/>
            </a:endParaRPr>
          </a:p>
          <a:p>
            <a:pPr indent="0" lvl="0" marL="0" rtl="0" algn="l">
              <a:spcBef>
                <a:spcPts val="0"/>
              </a:spcBef>
              <a:spcAft>
                <a:spcPts val="0"/>
              </a:spcAft>
              <a:buClr>
                <a:srgbClr val="000000"/>
              </a:buClr>
              <a:buSzPts val="990"/>
              <a:buFont typeface="Arial"/>
              <a:buNone/>
            </a:pPr>
            <a:r>
              <a:t/>
            </a:r>
            <a:endParaRPr b="1" sz="1620">
              <a:solidFill>
                <a:schemeClr val="dk1"/>
              </a:solidFill>
              <a:latin typeface="Encode Sans"/>
              <a:ea typeface="Encode Sans"/>
              <a:cs typeface="Encode Sans"/>
              <a:sym typeface="Encode Sans"/>
            </a:endParaRPr>
          </a:p>
        </p:txBody>
      </p:sp>
      <p:sp>
        <p:nvSpPr>
          <p:cNvPr id="520" name="Google Shape;520;p79"/>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latin typeface="Encode Sans"/>
                <a:ea typeface="Encode Sans"/>
                <a:cs typeface="Encode Sans"/>
                <a:sym typeface="Encode Sans"/>
              </a:rPr>
              <a:t>Yaried Yishak</a:t>
            </a:r>
            <a:endParaRPr>
              <a:solidFill>
                <a:srgbClr val="4B2E83"/>
              </a:solidFill>
              <a:latin typeface="Encode Sans"/>
              <a:ea typeface="Encode Sans"/>
              <a:cs typeface="Encode Sans"/>
              <a:sym typeface="Encode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0"/>
          <p:cNvSpPr txBox="1"/>
          <p:nvPr>
            <p:ph type="title"/>
          </p:nvPr>
        </p:nvSpPr>
        <p:spPr>
          <a:xfrm>
            <a:off x="447922" y="369285"/>
            <a:ext cx="8197200" cy="9939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2400"/>
              </a:spcBef>
              <a:spcAft>
                <a:spcPts val="600"/>
              </a:spcAft>
              <a:buNone/>
            </a:pPr>
            <a:r>
              <a:rPr lang="en" sz="2300">
                <a:solidFill>
                  <a:srgbClr val="000000"/>
                </a:solidFill>
                <a:latin typeface="Arial"/>
                <a:ea typeface="Arial"/>
                <a:cs typeface="Arial"/>
                <a:sym typeface="Arial"/>
              </a:rPr>
              <a:t>University students describe how they adopt AI for writing and research in a general education course</a:t>
            </a:r>
            <a:endParaRPr/>
          </a:p>
        </p:txBody>
      </p:sp>
      <p:pic>
        <p:nvPicPr>
          <p:cNvPr id="526" name="Google Shape;526;p80"/>
          <p:cNvPicPr preferRelativeResize="0"/>
          <p:nvPr/>
        </p:nvPicPr>
        <p:blipFill>
          <a:blip r:embed="rId3">
            <a:alphaModFix/>
          </a:blip>
          <a:stretch>
            <a:fillRect/>
          </a:stretch>
        </p:blipFill>
        <p:spPr>
          <a:xfrm>
            <a:off x="1662000" y="1556675"/>
            <a:ext cx="5470076" cy="2871800"/>
          </a:xfrm>
          <a:prstGeom prst="rect">
            <a:avLst/>
          </a:prstGeom>
          <a:noFill/>
          <a:ln>
            <a:noFill/>
          </a:ln>
        </p:spPr>
      </p:pic>
      <p:sp>
        <p:nvSpPr>
          <p:cNvPr id="527" name="Google Shape;527;p80"/>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latin typeface="Encode Sans"/>
                <a:ea typeface="Encode Sans"/>
                <a:cs typeface="Encode Sans"/>
                <a:sym typeface="Encode Sans"/>
              </a:rPr>
              <a:t>Fredrick</a:t>
            </a:r>
            <a:r>
              <a:rPr lang="en">
                <a:solidFill>
                  <a:srgbClr val="4B2E83"/>
                </a:solidFill>
                <a:latin typeface="Encode Sans"/>
                <a:ea typeface="Encode Sans"/>
                <a:cs typeface="Encode Sans"/>
                <a:sym typeface="Encode Sans"/>
              </a:rPr>
              <a:t> Springer</a:t>
            </a:r>
            <a:endParaRPr>
              <a:solidFill>
                <a:srgbClr val="4B2E83"/>
              </a:solidFill>
              <a:latin typeface="Encode Sans"/>
              <a:ea typeface="Encode Sans"/>
              <a:cs typeface="Encode Sans"/>
              <a:sym typeface="Encod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1"/>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533" name="Google Shape;533;p81"/>
          <p:cNvSpPr txBox="1"/>
          <p:nvPr>
            <p:ph idx="2" type="body"/>
          </p:nvPr>
        </p:nvSpPr>
        <p:spPr>
          <a:xfrm>
            <a:off x="454175" y="1681550"/>
            <a:ext cx="8184600" cy="28278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Clr>
                <a:srgbClr val="FCE5CD"/>
              </a:buClr>
              <a:buSzPts val="2000"/>
              <a:buFont typeface="Times New Roman"/>
              <a:buChar char="●"/>
            </a:pPr>
            <a:r>
              <a:rPr b="1" lang="en" sz="2000">
                <a:solidFill>
                  <a:srgbClr val="FCE5CD"/>
                </a:solidFill>
                <a:latin typeface="Times New Roman"/>
                <a:ea typeface="Times New Roman"/>
                <a:cs typeface="Times New Roman"/>
                <a:sym typeface="Times New Roman"/>
              </a:rPr>
              <a:t>AI streamlines mechanical tasks to allow more focus on critical thinking</a:t>
            </a:r>
            <a:endParaRPr b="1" sz="2000">
              <a:solidFill>
                <a:srgbClr val="FCE5CD"/>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FCE5CD"/>
              </a:buClr>
              <a:buSzPts val="2000"/>
              <a:buFont typeface="Times New Roman"/>
              <a:buChar char="●"/>
            </a:pPr>
            <a:r>
              <a:rPr b="1" lang="en" sz="2000">
                <a:solidFill>
                  <a:srgbClr val="FCE5CD"/>
                </a:solidFill>
                <a:latin typeface="Times New Roman"/>
                <a:ea typeface="Times New Roman"/>
                <a:cs typeface="Times New Roman"/>
                <a:sym typeface="Times New Roman"/>
              </a:rPr>
              <a:t>Students selectively leveraged AI while intentionally preserving independence.</a:t>
            </a:r>
            <a:endParaRPr b="1" sz="2000">
              <a:solidFill>
                <a:srgbClr val="FCE5CD"/>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FCE5CD"/>
              </a:buClr>
              <a:buSzPts val="2000"/>
              <a:buFont typeface="Times New Roman"/>
              <a:buChar char="●"/>
            </a:pPr>
            <a:r>
              <a:rPr b="1" lang="en" sz="2000">
                <a:solidFill>
                  <a:srgbClr val="FCE5CD"/>
                </a:solidFill>
                <a:latin typeface="Times New Roman"/>
                <a:ea typeface="Times New Roman"/>
                <a:cs typeface="Times New Roman"/>
                <a:sym typeface="Times New Roman"/>
              </a:rPr>
              <a:t>AI successfully aids in overcoming writer’s block.</a:t>
            </a:r>
            <a:endParaRPr b="1" sz="2000">
              <a:solidFill>
                <a:srgbClr val="FCE5CD"/>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FCE5CD"/>
              </a:buClr>
              <a:buSzPts val="2000"/>
              <a:buFont typeface="Times New Roman"/>
              <a:buChar char="●"/>
            </a:pPr>
            <a:r>
              <a:rPr b="1" lang="en" sz="2000">
                <a:solidFill>
                  <a:srgbClr val="FCE5CD"/>
                </a:solidFill>
                <a:latin typeface="Times New Roman"/>
                <a:ea typeface="Times New Roman"/>
                <a:cs typeface="Times New Roman"/>
                <a:sym typeface="Times New Roman"/>
              </a:rPr>
              <a:t>Students frequently do their own research to verify AI accuracy, showing careful engagement versus passive usage.</a:t>
            </a:r>
            <a:endParaRPr b="1" sz="2000">
              <a:solidFill>
                <a:srgbClr val="FCE5CD"/>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FCE5CD"/>
              </a:buClr>
              <a:buSzPts val="2000"/>
              <a:buFont typeface="Times New Roman"/>
              <a:buChar char="●"/>
            </a:pPr>
            <a:r>
              <a:rPr b="1" lang="en" sz="2000">
                <a:solidFill>
                  <a:srgbClr val="FCE5CD"/>
                </a:solidFill>
                <a:latin typeface="Times New Roman"/>
                <a:ea typeface="Times New Roman"/>
                <a:cs typeface="Times New Roman"/>
                <a:sym typeface="Times New Roman"/>
              </a:rPr>
              <a:t>AI can successfully enhance comprehension of complex subjects.</a:t>
            </a:r>
            <a:endParaRPr>
              <a:solidFill>
                <a:srgbClr val="FCE5CD"/>
              </a:solidFill>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p:txBody>
      </p:sp>
      <p:sp>
        <p:nvSpPr>
          <p:cNvPr id="534" name="Google Shape;534;p81"/>
          <p:cNvSpPr txBox="1"/>
          <p:nvPr>
            <p:ph type="title"/>
          </p:nvPr>
        </p:nvSpPr>
        <p:spPr>
          <a:xfrm>
            <a:off x="447873" y="295310"/>
            <a:ext cx="8197200" cy="99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3000"/>
              <a:buFont typeface="Encode Sans Black"/>
              <a:buNone/>
            </a:pPr>
            <a:r>
              <a:rPr lang="en"/>
              <a:t>Writing with AI Secondary Research</a:t>
            </a:r>
            <a:endParaRPr/>
          </a:p>
          <a:p>
            <a:pPr indent="0" lvl="0" marL="0" rtl="0" algn="l">
              <a:lnSpc>
                <a:spcPct val="100000"/>
              </a:lnSpc>
              <a:spcBef>
                <a:spcPts val="0"/>
              </a:spcBef>
              <a:spcAft>
                <a:spcPts val="0"/>
              </a:spcAft>
              <a:buClr>
                <a:schemeClr val="lt2"/>
              </a:buClr>
              <a:buSzPts val="3000"/>
              <a:buFont typeface="Encode Sans Black"/>
              <a:buNone/>
            </a:pPr>
            <a:r>
              <a:rPr lang="en"/>
              <a:t>Summary Highlights from Article</a:t>
            </a:r>
            <a:endParaRPr/>
          </a:p>
        </p:txBody>
      </p:sp>
      <p:sp>
        <p:nvSpPr>
          <p:cNvPr id="535" name="Google Shape;535;p81"/>
          <p:cNvSpPr txBox="1"/>
          <p:nvPr/>
        </p:nvSpPr>
        <p:spPr>
          <a:xfrm>
            <a:off x="621075" y="4154575"/>
            <a:ext cx="7610400" cy="472500"/>
          </a:xfrm>
          <a:prstGeom prst="rect">
            <a:avLst/>
          </a:prstGeom>
          <a:noFill/>
          <a:ln>
            <a:noFill/>
          </a:ln>
        </p:spPr>
        <p:txBody>
          <a:bodyPr anchorCtr="0" anchor="t" bIns="91425" lIns="91425" spcFirstLastPara="1" rIns="91425" wrap="square" tIns="91425">
            <a:noAutofit/>
          </a:bodyPr>
          <a:lstStyle/>
          <a:p>
            <a:pPr indent="-228600" lvl="0" marL="685800" rtl="0" algn="l">
              <a:lnSpc>
                <a:spcPct val="115000"/>
              </a:lnSpc>
              <a:spcBef>
                <a:spcPts val="1200"/>
              </a:spcBef>
              <a:spcAft>
                <a:spcPts val="1200"/>
              </a:spcAft>
              <a:buNone/>
            </a:pPr>
            <a:r>
              <a:rPr lang="en" sz="1100"/>
              <a:t>Black, R. W., &amp; Tomlinson, B. (2025). University students describe how they adopt AI for writing and research in a general education course. </a:t>
            </a:r>
            <a:r>
              <a:rPr i="1" lang="en" sz="1100"/>
              <a:t>Scientific Reports</a:t>
            </a:r>
            <a:r>
              <a:rPr lang="en" sz="1100"/>
              <a:t>, </a:t>
            </a:r>
            <a:r>
              <a:rPr i="1" lang="en" sz="1100"/>
              <a:t>15</a:t>
            </a:r>
            <a:r>
              <a:rPr lang="en" sz="1100"/>
              <a:t>(1), 1–10.</a:t>
            </a:r>
            <a:r>
              <a:rPr lang="en" sz="1100">
                <a:uFill>
                  <a:noFill/>
                </a:uFill>
                <a:hlinkClick r:id="rId3"/>
              </a:rPr>
              <a:t> </a:t>
            </a:r>
            <a:r>
              <a:rPr lang="en" sz="1100" u="sng">
                <a:solidFill>
                  <a:srgbClr val="0097A7"/>
                </a:solidFill>
                <a:hlinkClick r:id="rId4">
                  <a:extLst>
                    <a:ext uri="{A12FA001-AC4F-418D-AE19-62706E023703}">
                      <ahyp:hlinkClr val="tx"/>
                    </a:ext>
                  </a:extLst>
                </a:hlinkClick>
              </a:rPr>
              <a:t>https://doi.org/10.1038/s41598-025-92937-2</a:t>
            </a:r>
            <a:endParaRPr>
              <a:solidFill>
                <a:schemeClr val="lt2"/>
              </a:solidFill>
              <a:latin typeface="Encode Sans"/>
              <a:ea typeface="Encode Sans"/>
              <a:cs typeface="Encode Sans"/>
              <a:sym typeface="Encode Sans"/>
            </a:endParaRPr>
          </a:p>
        </p:txBody>
      </p:sp>
      <p:sp>
        <p:nvSpPr>
          <p:cNvPr id="536" name="Google Shape;536;p81"/>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Fredrick</a:t>
            </a:r>
            <a:r>
              <a:rPr lang="en">
                <a:solidFill>
                  <a:schemeClr val="lt2"/>
                </a:solidFill>
                <a:latin typeface="Encode Sans"/>
                <a:ea typeface="Encode Sans"/>
                <a:cs typeface="Encode Sans"/>
                <a:sym typeface="Encode Sans"/>
              </a:rPr>
              <a:t> Springer</a:t>
            </a:r>
            <a:endParaRPr>
              <a:solidFill>
                <a:schemeClr val="lt2"/>
              </a:solidFill>
              <a:latin typeface="Encode Sans"/>
              <a:ea typeface="Encode Sans"/>
              <a:cs typeface="Encode Sans"/>
              <a:sym typeface="Encod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2"/>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542" name="Google Shape;542;p82"/>
          <p:cNvSpPr txBox="1"/>
          <p:nvPr>
            <p:ph idx="2" type="body"/>
          </p:nvPr>
        </p:nvSpPr>
        <p:spPr>
          <a:xfrm>
            <a:off x="421050" y="1376750"/>
            <a:ext cx="8446200" cy="28278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Clr>
                <a:srgbClr val="FCE5CD"/>
              </a:buClr>
              <a:buSzPts val="2000"/>
              <a:buFont typeface="Times New Roman"/>
              <a:buChar char="●"/>
            </a:pPr>
            <a:r>
              <a:rPr b="1" lang="en" sz="2000">
                <a:solidFill>
                  <a:srgbClr val="FCE5CD"/>
                </a:solidFill>
                <a:latin typeface="Times New Roman"/>
                <a:ea typeface="Times New Roman"/>
                <a:cs typeface="Times New Roman"/>
                <a:sym typeface="Times New Roman"/>
              </a:rPr>
              <a:t>Researchers declare that AI should complement rather than replace human judgement.</a:t>
            </a:r>
            <a:endParaRPr b="1" sz="2000">
              <a:solidFill>
                <a:srgbClr val="FCE5CD"/>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FCE5CD"/>
              </a:buClr>
              <a:buSzPts val="2000"/>
              <a:buFont typeface="Times New Roman"/>
              <a:buChar char="●"/>
            </a:pPr>
            <a:r>
              <a:rPr b="1" lang="en" sz="2000">
                <a:solidFill>
                  <a:srgbClr val="FCE5CD"/>
                </a:solidFill>
                <a:latin typeface="Times New Roman"/>
                <a:ea typeface="Times New Roman"/>
                <a:cs typeface="Times New Roman"/>
                <a:sym typeface="Times New Roman"/>
              </a:rPr>
              <a:t>Integrating AI with education will require carefully constructed guidelines and support to maximize education while also preserving integrity. </a:t>
            </a:r>
            <a:endParaRPr b="1" sz="2000">
              <a:solidFill>
                <a:srgbClr val="FCE5CD"/>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FCE5CD"/>
              </a:buClr>
              <a:buSzPts val="2000"/>
              <a:buFont typeface="Times New Roman"/>
              <a:buChar char="●"/>
            </a:pPr>
            <a:r>
              <a:rPr b="1" lang="en" sz="2000">
                <a:solidFill>
                  <a:srgbClr val="FCE5CD"/>
                </a:solidFill>
                <a:latin typeface="Times New Roman"/>
                <a:ea typeface="Times New Roman"/>
                <a:cs typeface="Times New Roman"/>
                <a:sym typeface="Times New Roman"/>
              </a:rPr>
              <a:t>We need to establish and maintain a dialogue on ethics and limitations.</a:t>
            </a:r>
            <a:endParaRPr b="1" sz="2000">
              <a:solidFill>
                <a:srgbClr val="FCE5CD"/>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FCE5CD"/>
              </a:buClr>
              <a:buSzPts val="2000"/>
              <a:buFont typeface="Times New Roman"/>
              <a:buChar char="●"/>
            </a:pPr>
            <a:r>
              <a:rPr b="1" lang="en" sz="2000">
                <a:solidFill>
                  <a:srgbClr val="FCE5CD"/>
                </a:solidFill>
                <a:latin typeface="Times New Roman"/>
                <a:ea typeface="Times New Roman"/>
                <a:cs typeface="Times New Roman"/>
                <a:sym typeface="Times New Roman"/>
              </a:rPr>
              <a:t>There is great potential for AI to accelerate learning, enhance critical thinking, and improve communication quality.</a:t>
            </a:r>
            <a:endParaRPr b="1" sz="2000">
              <a:solidFill>
                <a:srgbClr val="FCE5CD"/>
              </a:solidFill>
              <a:latin typeface="Times New Roman"/>
              <a:ea typeface="Times New Roman"/>
              <a:cs typeface="Times New Roman"/>
              <a:sym typeface="Times New Roman"/>
            </a:endParaRPr>
          </a:p>
          <a:p>
            <a:pPr indent="-228600" lvl="0" marL="685800" rtl="0" algn="l">
              <a:lnSpc>
                <a:spcPct val="115000"/>
              </a:lnSpc>
              <a:spcBef>
                <a:spcPts val="1200"/>
              </a:spcBef>
              <a:spcAft>
                <a:spcPts val="1200"/>
              </a:spcAft>
              <a:buNone/>
            </a:pPr>
            <a:r>
              <a:rPr lang="en" sz="1100">
                <a:solidFill>
                  <a:srgbClr val="000000"/>
                </a:solidFill>
              </a:rPr>
              <a:t>Black, R. W., &amp; Tomlinson, B. (2025). University students describe how they adopt AI for writing and research in a general education course. </a:t>
            </a:r>
            <a:r>
              <a:rPr i="1" lang="en" sz="1100">
                <a:solidFill>
                  <a:srgbClr val="000000"/>
                </a:solidFill>
              </a:rPr>
              <a:t>Scientific Reports</a:t>
            </a:r>
            <a:r>
              <a:rPr lang="en" sz="1100">
                <a:solidFill>
                  <a:srgbClr val="000000"/>
                </a:solidFill>
              </a:rPr>
              <a:t>, </a:t>
            </a:r>
            <a:r>
              <a:rPr i="1" lang="en" sz="1100">
                <a:solidFill>
                  <a:srgbClr val="000000"/>
                </a:solidFill>
              </a:rPr>
              <a:t>15</a:t>
            </a:r>
            <a:r>
              <a:rPr lang="en" sz="1100">
                <a:solidFill>
                  <a:srgbClr val="000000"/>
                </a:solidFill>
              </a:rPr>
              <a:t>(1), 1–10.</a:t>
            </a:r>
            <a:r>
              <a:rPr lang="en" sz="1100">
                <a:solidFill>
                  <a:srgbClr val="000000"/>
                </a:solidFill>
                <a:uFill>
                  <a:noFill/>
                </a:uFill>
                <a:hlinkClick r:id="rId3">
                  <a:extLst>
                    <a:ext uri="{A12FA001-AC4F-418D-AE19-62706E023703}">
                      <ahyp:hlinkClr val="tx"/>
                    </a:ext>
                  </a:extLst>
                </a:hlinkClick>
              </a:rPr>
              <a:t> </a:t>
            </a:r>
            <a:r>
              <a:rPr lang="en" sz="1100" u="sng">
                <a:solidFill>
                  <a:srgbClr val="0097A7"/>
                </a:solidFill>
                <a:hlinkClick r:id="rId4">
                  <a:extLst>
                    <a:ext uri="{A12FA001-AC4F-418D-AE19-62706E023703}">
                      <ahyp:hlinkClr val="tx"/>
                    </a:ext>
                  </a:extLst>
                </a:hlinkClick>
              </a:rPr>
              <a:t>https://doi.org/10.1038/s41598-025-92937-2</a:t>
            </a:r>
            <a:endParaRPr>
              <a:latin typeface="Encode Sans"/>
              <a:ea typeface="Encode Sans"/>
              <a:cs typeface="Encode Sans"/>
              <a:sym typeface="Encode Sans"/>
            </a:endParaRPr>
          </a:p>
        </p:txBody>
      </p:sp>
      <p:sp>
        <p:nvSpPr>
          <p:cNvPr id="543" name="Google Shape;543;p82"/>
          <p:cNvSpPr txBox="1"/>
          <p:nvPr>
            <p:ph type="title"/>
          </p:nvPr>
        </p:nvSpPr>
        <p:spPr>
          <a:xfrm>
            <a:off x="447925" y="295303"/>
            <a:ext cx="8197200" cy="659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3000"/>
              <a:buFont typeface="Encode Sans Black"/>
              <a:buNone/>
            </a:pPr>
            <a:r>
              <a:rPr lang="en"/>
              <a:t>Summary Highlights Continued…</a:t>
            </a:r>
            <a:endParaRPr/>
          </a:p>
        </p:txBody>
      </p:sp>
      <p:sp>
        <p:nvSpPr>
          <p:cNvPr id="544" name="Google Shape;544;p82"/>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545" name="Google Shape;545;p82"/>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Fredrick</a:t>
            </a:r>
            <a:r>
              <a:rPr lang="en">
                <a:solidFill>
                  <a:schemeClr val="lt2"/>
                </a:solidFill>
                <a:latin typeface="Encode Sans"/>
                <a:ea typeface="Encode Sans"/>
                <a:cs typeface="Encode Sans"/>
                <a:sym typeface="Encode Sans"/>
              </a:rPr>
              <a:t> Springer</a:t>
            </a:r>
            <a:endParaRPr>
              <a:solidFill>
                <a:schemeClr val="lt2"/>
              </a:solidFill>
              <a:latin typeface="Encode Sans"/>
              <a:ea typeface="Encode Sans"/>
              <a:cs typeface="Encode Sans"/>
              <a:sym typeface="Encod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3"/>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551" name="Google Shape;551;p83"/>
          <p:cNvSpPr txBox="1"/>
          <p:nvPr>
            <p:ph idx="2" type="body"/>
          </p:nvPr>
        </p:nvSpPr>
        <p:spPr>
          <a:xfrm>
            <a:off x="397825" y="170032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
                <a:latin typeface="Encode Sans"/>
                <a:ea typeface="Encode Sans"/>
                <a:cs typeface="Encode Sans"/>
                <a:sym typeface="Encode Sans"/>
              </a:rPr>
              <a:t>Peer reviewed articles related to this project</a:t>
            </a:r>
            <a:endParaRPr>
              <a:latin typeface="Encode Sans"/>
              <a:ea typeface="Encode Sans"/>
              <a:cs typeface="Encode Sans"/>
              <a:sym typeface="Encode Sans"/>
            </a:endParaRPr>
          </a:p>
        </p:txBody>
      </p:sp>
      <p:sp>
        <p:nvSpPr>
          <p:cNvPr id="552" name="Google Shape;552;p83"/>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Secondary Research</a:t>
            </a:r>
            <a:endParaRPr/>
          </a:p>
        </p:txBody>
      </p:sp>
      <p:sp>
        <p:nvSpPr>
          <p:cNvPr id="553" name="Google Shape;553;p83"/>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554" name="Google Shape;554;p83"/>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4"/>
          <p:cNvSpPr/>
          <p:nvPr/>
        </p:nvSpPr>
        <p:spPr>
          <a:xfrm>
            <a:off x="521175" y="1344125"/>
            <a:ext cx="1134900" cy="123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p84"/>
          <p:cNvSpPr txBox="1"/>
          <p:nvPr>
            <p:ph idx="1" type="body"/>
          </p:nvPr>
        </p:nvSpPr>
        <p:spPr>
          <a:xfrm>
            <a:off x="473400" y="1218000"/>
            <a:ext cx="8583000" cy="3234600"/>
          </a:xfrm>
          <a:prstGeom prst="rect">
            <a:avLst/>
          </a:prstGeom>
          <a:noFill/>
          <a:ln>
            <a:noFill/>
          </a:ln>
        </p:spPr>
        <p:txBody>
          <a:bodyPr anchorCtr="0" anchor="t" bIns="45700" lIns="91425" spcFirstLastPara="1" rIns="91425" wrap="square" tIns="45700">
            <a:noAutofit/>
          </a:bodyPr>
          <a:lstStyle/>
          <a:p>
            <a:pPr indent="0" lvl="0" marL="0" rtl="0" algn="l">
              <a:spcBef>
                <a:spcPts val="1200"/>
              </a:spcBef>
              <a:spcAft>
                <a:spcPts val="0"/>
              </a:spcAft>
              <a:buNone/>
            </a:pPr>
            <a:r>
              <a:rPr lang="en" sz="1200">
                <a:solidFill>
                  <a:schemeClr val="dk1"/>
                </a:solidFill>
                <a:latin typeface="Arial"/>
                <a:ea typeface="Arial"/>
                <a:cs typeface="Arial"/>
                <a:sym typeface="Arial"/>
              </a:rPr>
              <a:t>Key Insights for Our Research</a:t>
            </a:r>
            <a:endParaRPr sz="12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gt;"/>
            </a:pPr>
            <a:r>
              <a:rPr lang="en" sz="1100">
                <a:solidFill>
                  <a:schemeClr val="dk1"/>
                </a:solidFill>
                <a:latin typeface="Arial"/>
                <a:ea typeface="Arial"/>
                <a:cs typeface="Arial"/>
                <a:sym typeface="Arial"/>
              </a:rPr>
              <a:t> Authorship &amp; Voice</a:t>
            </a:r>
            <a:br>
              <a:rPr lang="en" sz="1100">
                <a:solidFill>
                  <a:schemeClr val="dk1"/>
                </a:solidFill>
                <a:latin typeface="Arial"/>
                <a:ea typeface="Arial"/>
                <a:cs typeface="Arial"/>
                <a:sym typeface="Arial"/>
              </a:rPr>
            </a:br>
            <a:r>
              <a:rPr b="0" lang="en" sz="1100">
                <a:solidFill>
                  <a:schemeClr val="dk1"/>
                </a:solidFill>
                <a:latin typeface="Arial"/>
                <a:ea typeface="Arial"/>
                <a:cs typeface="Arial"/>
                <a:sym typeface="Arial"/>
              </a:rPr>
              <a:t> Students value keeping their own voice, even when using AI.</a:t>
            </a:r>
            <a:br>
              <a:rPr b="0" lang="en" sz="1100">
                <a:solidFill>
                  <a:schemeClr val="dk1"/>
                </a:solidFill>
                <a:latin typeface="Arial"/>
                <a:ea typeface="Arial"/>
                <a:cs typeface="Arial"/>
                <a:sym typeface="Arial"/>
              </a:rPr>
            </a:br>
            <a:r>
              <a:rPr b="0" lang="en" sz="1100">
                <a:solidFill>
                  <a:schemeClr val="dk1"/>
                </a:solidFill>
                <a:latin typeface="Arial"/>
                <a:ea typeface="Arial"/>
                <a:cs typeface="Arial"/>
                <a:sym typeface="Arial"/>
              </a:rPr>
              <a:t> Possible question: </a:t>
            </a:r>
            <a:r>
              <a:rPr b="0" i="1" lang="en" sz="1100">
                <a:solidFill>
                  <a:schemeClr val="dk1"/>
                </a:solidFill>
                <a:latin typeface="Arial"/>
                <a:ea typeface="Arial"/>
                <a:cs typeface="Arial"/>
                <a:sym typeface="Arial"/>
              </a:rPr>
              <a:t>“Have you ever avoided using AI because you were worried it would take away your personal voice?”</a:t>
            </a:r>
            <a:br>
              <a:rPr b="0" i="1" lang="en" sz="1100">
                <a:solidFill>
                  <a:schemeClr val="dk1"/>
                </a:solidFill>
                <a:latin typeface="Arial"/>
                <a:ea typeface="Arial"/>
                <a:cs typeface="Arial"/>
                <a:sym typeface="Arial"/>
              </a:rPr>
            </a:br>
            <a:endParaRPr b="0" i="1"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gt;"/>
            </a:pPr>
            <a:r>
              <a:rPr lang="en" sz="1100">
                <a:solidFill>
                  <a:schemeClr val="dk1"/>
                </a:solidFill>
                <a:latin typeface="Arial"/>
                <a:ea typeface="Arial"/>
                <a:cs typeface="Arial"/>
                <a:sym typeface="Arial"/>
              </a:rPr>
              <a:t> Trust by Task</a:t>
            </a:r>
            <a:br>
              <a:rPr lang="en" sz="1100">
                <a:solidFill>
                  <a:schemeClr val="dk1"/>
                </a:solidFill>
                <a:latin typeface="Arial"/>
                <a:ea typeface="Arial"/>
                <a:cs typeface="Arial"/>
                <a:sym typeface="Arial"/>
              </a:rPr>
            </a:br>
            <a:r>
              <a:rPr b="0" lang="en" sz="1100">
                <a:solidFill>
                  <a:schemeClr val="dk1"/>
                </a:solidFill>
                <a:latin typeface="Arial"/>
                <a:ea typeface="Arial"/>
                <a:cs typeface="Arial"/>
                <a:sym typeface="Arial"/>
              </a:rPr>
              <a:t> Students trust AI more for editing than for research or facts.</a:t>
            </a:r>
            <a:br>
              <a:rPr b="0" lang="en" sz="1100">
                <a:solidFill>
                  <a:schemeClr val="dk1"/>
                </a:solidFill>
                <a:latin typeface="Arial"/>
                <a:ea typeface="Arial"/>
                <a:cs typeface="Arial"/>
                <a:sym typeface="Arial"/>
              </a:rPr>
            </a:br>
            <a:r>
              <a:rPr b="0" lang="en" sz="1100">
                <a:solidFill>
                  <a:schemeClr val="dk1"/>
                </a:solidFill>
                <a:latin typeface="Arial"/>
                <a:ea typeface="Arial"/>
                <a:cs typeface="Arial"/>
                <a:sym typeface="Arial"/>
              </a:rPr>
              <a:t> Possible question: </a:t>
            </a:r>
            <a:r>
              <a:rPr b="0" i="1" lang="en" sz="1100">
                <a:solidFill>
                  <a:schemeClr val="dk1"/>
                </a:solidFill>
                <a:latin typeface="Arial"/>
                <a:ea typeface="Arial"/>
                <a:cs typeface="Arial"/>
                <a:sym typeface="Arial"/>
              </a:rPr>
              <a:t>“Do you trust AI more for grammar help or research support?”</a:t>
            </a:r>
            <a:br>
              <a:rPr b="0" i="1" lang="en" sz="1100">
                <a:solidFill>
                  <a:schemeClr val="dk1"/>
                </a:solidFill>
                <a:latin typeface="Arial"/>
                <a:ea typeface="Arial"/>
                <a:cs typeface="Arial"/>
                <a:sym typeface="Arial"/>
              </a:rPr>
            </a:br>
            <a:endParaRPr b="0" i="1"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gt;"/>
            </a:pPr>
            <a:r>
              <a:rPr lang="en" sz="1100">
                <a:solidFill>
                  <a:schemeClr val="dk1"/>
                </a:solidFill>
                <a:latin typeface="Arial"/>
                <a:ea typeface="Arial"/>
                <a:cs typeface="Arial"/>
                <a:sym typeface="Arial"/>
              </a:rPr>
              <a:t> Control &amp; Confidence</a:t>
            </a:r>
            <a:br>
              <a:rPr lang="en" sz="1100">
                <a:solidFill>
                  <a:schemeClr val="dk1"/>
                </a:solidFill>
                <a:latin typeface="Arial"/>
                <a:ea typeface="Arial"/>
                <a:cs typeface="Arial"/>
                <a:sym typeface="Arial"/>
              </a:rPr>
            </a:br>
            <a:r>
              <a:rPr b="0" lang="en" sz="1100">
                <a:solidFill>
                  <a:schemeClr val="dk1"/>
                </a:solidFill>
                <a:latin typeface="Arial"/>
                <a:ea typeface="Arial"/>
                <a:cs typeface="Arial"/>
                <a:sym typeface="Arial"/>
              </a:rPr>
              <a:t> Students feel better about their work when they review AI suggestions themselves.</a:t>
            </a:r>
            <a:br>
              <a:rPr b="0" lang="en" sz="1100">
                <a:solidFill>
                  <a:schemeClr val="dk1"/>
                </a:solidFill>
                <a:latin typeface="Arial"/>
                <a:ea typeface="Arial"/>
                <a:cs typeface="Arial"/>
                <a:sym typeface="Arial"/>
              </a:rPr>
            </a:br>
            <a:r>
              <a:rPr b="0" lang="en" sz="1100">
                <a:solidFill>
                  <a:schemeClr val="dk1"/>
                </a:solidFill>
                <a:latin typeface="Arial"/>
                <a:ea typeface="Arial"/>
                <a:cs typeface="Arial"/>
                <a:sym typeface="Arial"/>
              </a:rPr>
              <a:t> Possible question: </a:t>
            </a:r>
            <a:r>
              <a:rPr b="0" i="1" lang="en" sz="1100">
                <a:solidFill>
                  <a:schemeClr val="dk1"/>
                </a:solidFill>
                <a:latin typeface="Arial"/>
                <a:ea typeface="Arial"/>
                <a:cs typeface="Arial"/>
                <a:sym typeface="Arial"/>
              </a:rPr>
              <a:t>“Does reviewing AI’s edits yourself make you feel more confident in your final work?”</a:t>
            </a:r>
            <a:br>
              <a:rPr b="0" i="1" lang="en" sz="1100">
                <a:solidFill>
                  <a:schemeClr val="dk1"/>
                </a:solidFill>
                <a:latin typeface="Arial"/>
                <a:ea typeface="Arial"/>
                <a:cs typeface="Arial"/>
                <a:sym typeface="Arial"/>
              </a:rPr>
            </a:br>
            <a:endParaRPr b="0" i="1"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gt;"/>
            </a:pPr>
            <a:r>
              <a:rPr lang="en" sz="1100">
                <a:solidFill>
                  <a:schemeClr val="dk1"/>
                </a:solidFill>
                <a:latin typeface="Arial"/>
                <a:ea typeface="Arial"/>
                <a:cs typeface="Arial"/>
                <a:sym typeface="Arial"/>
              </a:rPr>
              <a:t> Accuracy Doubts</a:t>
            </a:r>
            <a:br>
              <a:rPr lang="en" sz="1100">
                <a:solidFill>
                  <a:schemeClr val="dk1"/>
                </a:solidFill>
                <a:latin typeface="Arial"/>
                <a:ea typeface="Arial"/>
                <a:cs typeface="Arial"/>
                <a:sym typeface="Arial"/>
              </a:rPr>
            </a:br>
            <a:r>
              <a:rPr b="0" lang="en" sz="1100">
                <a:solidFill>
                  <a:schemeClr val="dk1"/>
                </a:solidFill>
                <a:latin typeface="Arial"/>
                <a:ea typeface="Arial"/>
                <a:cs typeface="Arial"/>
                <a:sym typeface="Arial"/>
              </a:rPr>
              <a:t> Many students double-check AI’s information due to errors or made-up citations.</a:t>
            </a:r>
            <a:br>
              <a:rPr b="0" lang="en" sz="1100">
                <a:solidFill>
                  <a:schemeClr val="dk1"/>
                </a:solidFill>
                <a:latin typeface="Arial"/>
                <a:ea typeface="Arial"/>
                <a:cs typeface="Arial"/>
                <a:sym typeface="Arial"/>
              </a:rPr>
            </a:br>
            <a:r>
              <a:rPr b="0" lang="en" sz="1100">
                <a:solidFill>
                  <a:schemeClr val="dk1"/>
                </a:solidFill>
                <a:latin typeface="Arial"/>
                <a:ea typeface="Arial"/>
                <a:cs typeface="Arial"/>
                <a:sym typeface="Arial"/>
              </a:rPr>
              <a:t> Possible question: </a:t>
            </a:r>
            <a:r>
              <a:rPr b="0" i="1" lang="en" sz="1100">
                <a:solidFill>
                  <a:schemeClr val="dk1"/>
                </a:solidFill>
                <a:latin typeface="Arial"/>
                <a:ea typeface="Arial"/>
                <a:cs typeface="Arial"/>
                <a:sym typeface="Arial"/>
              </a:rPr>
              <a:t>“How often do you fact-check what AI gives you before using it in schoolwork?”</a:t>
            </a:r>
            <a:endParaRPr b="0" i="1" sz="1100">
              <a:solidFill>
                <a:schemeClr val="dk1"/>
              </a:solidFill>
              <a:latin typeface="Arial"/>
              <a:ea typeface="Arial"/>
              <a:cs typeface="Arial"/>
              <a:sym typeface="Arial"/>
            </a:endParaRPr>
          </a:p>
          <a:p>
            <a:pPr indent="0" lvl="0" marL="457200" rtl="0" algn="l">
              <a:spcBef>
                <a:spcPts val="1200"/>
              </a:spcBef>
              <a:spcAft>
                <a:spcPts val="0"/>
              </a:spcAft>
              <a:buNone/>
            </a:pPr>
            <a:r>
              <a:t/>
            </a:r>
            <a:endParaRPr sz="1200">
              <a:solidFill>
                <a:schemeClr val="dk1"/>
              </a:solidFill>
              <a:latin typeface="Arial"/>
              <a:ea typeface="Arial"/>
              <a:cs typeface="Arial"/>
              <a:sym typeface="Arial"/>
            </a:endParaRPr>
          </a:p>
        </p:txBody>
      </p:sp>
      <p:sp>
        <p:nvSpPr>
          <p:cNvPr id="561" name="Google Shape;561;p84"/>
          <p:cNvSpPr txBox="1"/>
          <p:nvPr>
            <p:ph type="title"/>
          </p:nvPr>
        </p:nvSpPr>
        <p:spPr>
          <a:xfrm>
            <a:off x="473397" y="1386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sz="2500">
                <a:latin typeface="Arial"/>
                <a:ea typeface="Arial"/>
                <a:cs typeface="Arial"/>
                <a:sym typeface="Arial"/>
              </a:rPr>
              <a:t>AI Use in Student Writing &amp; Research</a:t>
            </a:r>
            <a:endParaRPr sz="2500">
              <a:latin typeface="Arial"/>
              <a:ea typeface="Arial"/>
              <a:cs typeface="Arial"/>
              <a:sym typeface="Arial"/>
            </a:endParaRPr>
          </a:p>
          <a:p>
            <a:pPr indent="0" lvl="0" marL="0" rtl="0" algn="l">
              <a:lnSpc>
                <a:spcPct val="100000"/>
              </a:lnSpc>
              <a:spcBef>
                <a:spcPts val="0"/>
              </a:spcBef>
              <a:spcAft>
                <a:spcPts val="0"/>
              </a:spcAft>
              <a:buSzPts val="3000"/>
              <a:buNone/>
            </a:pPr>
            <a:r>
              <a:rPr b="0" i="1" lang="en" sz="1100">
                <a:latin typeface="Arial"/>
                <a:ea typeface="Arial"/>
                <a:cs typeface="Arial"/>
                <a:sym typeface="Arial"/>
              </a:rPr>
              <a:t>Black, R. W., &amp; Tomlinson, B. (2025). University students describe how they adopt AI for writing and research in a general education course. Scientific Reports, 15</a:t>
            </a:r>
            <a:r>
              <a:rPr b="0" lang="en" sz="1100">
                <a:latin typeface="Arial"/>
                <a:ea typeface="Arial"/>
                <a:cs typeface="Arial"/>
                <a:sym typeface="Arial"/>
              </a:rPr>
              <a:t>, 8799.</a:t>
            </a:r>
            <a:r>
              <a:rPr b="0" lang="en" sz="1100">
                <a:uFill>
                  <a:noFill/>
                </a:uFill>
                <a:latin typeface="Arial"/>
                <a:ea typeface="Arial"/>
                <a:cs typeface="Arial"/>
                <a:sym typeface="Arial"/>
                <a:hlinkClick r:id="rId3"/>
              </a:rPr>
              <a:t> </a:t>
            </a:r>
            <a:r>
              <a:rPr b="0" lang="en" sz="1100" u="sng">
                <a:latin typeface="Arial"/>
                <a:ea typeface="Arial"/>
                <a:cs typeface="Arial"/>
                <a:sym typeface="Arial"/>
                <a:hlinkClick r:id="rId4"/>
              </a:rPr>
              <a:t>https://doi.org/10.1038/s41598-025-92937-2</a:t>
            </a:r>
            <a:endParaRPr/>
          </a:p>
        </p:txBody>
      </p:sp>
      <p:sp>
        <p:nvSpPr>
          <p:cNvPr id="562" name="Google Shape;562;p84"/>
          <p:cNvSpPr txBox="1"/>
          <p:nvPr/>
        </p:nvSpPr>
        <p:spPr>
          <a:xfrm>
            <a:off x="7236400" y="198950"/>
            <a:ext cx="17349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Vladyslav Podoinitsyn</a:t>
            </a:r>
            <a:endParaRPr sz="1200">
              <a:solidFill>
                <a:schemeClr val="dk1"/>
              </a:solidFill>
            </a:endParaRPr>
          </a:p>
        </p:txBody>
      </p:sp>
      <p:sp>
        <p:nvSpPr>
          <p:cNvPr id="563" name="Google Shape;563;p84"/>
          <p:cNvSpPr/>
          <p:nvPr/>
        </p:nvSpPr>
        <p:spPr>
          <a:xfrm>
            <a:off x="546075" y="1132500"/>
            <a:ext cx="1085100" cy="855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5"/>
          <p:cNvSpPr txBox="1"/>
          <p:nvPr>
            <p:ph idx="1" type="body"/>
          </p:nvPr>
        </p:nvSpPr>
        <p:spPr>
          <a:xfrm>
            <a:off x="473400" y="616450"/>
            <a:ext cx="8197200" cy="107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0" lang="en" sz="1300">
                <a:solidFill>
                  <a:schemeClr val="dk1"/>
                </a:solidFill>
              </a:rPr>
              <a:t>This study by Yoshija Walter explores how AI tools like ChatGPT can be integrated into higher education. It focuses on AI literacy, prompt engineering, and critical thinking, supported by a case study at Kalaidos University of Applied Sciences in Switzerland. </a:t>
            </a:r>
            <a:endParaRPr b="0" sz="13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p:txBody>
      </p:sp>
      <p:sp>
        <p:nvSpPr>
          <p:cNvPr id="569" name="Google Shape;569;p85"/>
          <p:cNvSpPr txBox="1"/>
          <p:nvPr>
            <p:ph type="title"/>
          </p:nvPr>
        </p:nvSpPr>
        <p:spPr>
          <a:xfrm>
            <a:off x="473400" y="218130"/>
            <a:ext cx="8197200" cy="452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3000"/>
              <a:buNone/>
            </a:pPr>
            <a:r>
              <a:rPr lang="en" sz="2400"/>
              <a:t>Article: </a:t>
            </a:r>
            <a:r>
              <a:rPr b="0" lang="en" sz="2400">
                <a:latin typeface="Encode Sans"/>
                <a:ea typeface="Encode Sans"/>
                <a:cs typeface="Encode Sans"/>
                <a:sym typeface="Encode Sans"/>
              </a:rPr>
              <a:t>Embracing the Future of AI in the Classroom</a:t>
            </a:r>
            <a:endParaRPr b="0" sz="2400">
              <a:latin typeface="Encode Sans"/>
              <a:ea typeface="Encode Sans"/>
              <a:cs typeface="Encode Sans"/>
              <a:sym typeface="Encode Sans"/>
            </a:endParaRPr>
          </a:p>
        </p:txBody>
      </p:sp>
      <p:sp>
        <p:nvSpPr>
          <p:cNvPr id="570" name="Google Shape;570;p85"/>
          <p:cNvSpPr txBox="1"/>
          <p:nvPr/>
        </p:nvSpPr>
        <p:spPr>
          <a:xfrm>
            <a:off x="525000" y="1590225"/>
            <a:ext cx="3000000" cy="28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u="sng">
                <a:solidFill>
                  <a:schemeClr val="dk1"/>
                </a:solidFill>
                <a:latin typeface="Open Sans"/>
                <a:ea typeface="Open Sans"/>
                <a:cs typeface="Open Sans"/>
                <a:sym typeface="Open Sans"/>
              </a:rPr>
              <a:t>Case Study Findings</a:t>
            </a:r>
            <a:endParaRPr b="1" sz="1500" u="sng">
              <a:solidFill>
                <a:schemeClr val="dk1"/>
              </a:solidFill>
              <a:latin typeface="Open Sans"/>
              <a:ea typeface="Open Sans"/>
              <a:cs typeface="Open Sans"/>
              <a:sym typeface="Open Sans"/>
            </a:endParaRPr>
          </a:p>
          <a:p>
            <a:pPr indent="-304800" lvl="0" marL="457200" rtl="0" algn="l">
              <a:lnSpc>
                <a:spcPct val="115000"/>
              </a:lnSpc>
              <a:spcBef>
                <a:spcPts val="8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Teachers and students are not fully aware of the limitations of AI</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Students are not thinking critically when using AI and are “handing over the necessary cognitive load to the machine”</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Many students are too trusting of AI generated responses and were surprised to learn that AI can make things up</a:t>
            </a:r>
            <a:endParaRPr sz="1200">
              <a:solidFill>
                <a:schemeClr val="dk1"/>
              </a:solidFill>
              <a:latin typeface="Open Sans"/>
              <a:ea typeface="Open Sans"/>
              <a:cs typeface="Open Sans"/>
              <a:sym typeface="Open Sans"/>
            </a:endParaRPr>
          </a:p>
        </p:txBody>
      </p:sp>
      <p:sp>
        <p:nvSpPr>
          <p:cNvPr id="571" name="Google Shape;571;p85"/>
          <p:cNvSpPr txBox="1"/>
          <p:nvPr/>
        </p:nvSpPr>
        <p:spPr>
          <a:xfrm>
            <a:off x="6018500" y="1590225"/>
            <a:ext cx="2652000" cy="179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u="sng">
                <a:solidFill>
                  <a:schemeClr val="dk1"/>
                </a:solidFill>
                <a:latin typeface="Open Sans"/>
                <a:ea typeface="Open Sans"/>
                <a:cs typeface="Open Sans"/>
                <a:sym typeface="Open Sans"/>
              </a:rPr>
              <a:t>Challenges</a:t>
            </a:r>
            <a:endParaRPr b="1" sz="1500" u="sng">
              <a:solidFill>
                <a:schemeClr val="dk1"/>
              </a:solidFill>
              <a:latin typeface="Open Sans"/>
              <a:ea typeface="Open Sans"/>
              <a:cs typeface="Open Sans"/>
              <a:sym typeface="Open Sans"/>
            </a:endParaRPr>
          </a:p>
          <a:p>
            <a:pPr indent="-304800" lvl="0" marL="457200" rtl="0" algn="l">
              <a:lnSpc>
                <a:spcPct val="115000"/>
              </a:lnSpc>
              <a:spcBef>
                <a:spcPts val="8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Lack of institutional support and oversight</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Insufficient training for students and staff on AI use</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Low compliance with AI usage guidelines</a:t>
            </a:r>
            <a:endParaRPr sz="1200">
              <a:solidFill>
                <a:schemeClr val="dk1"/>
              </a:solidFill>
              <a:latin typeface="Open Sans"/>
              <a:ea typeface="Open Sans"/>
              <a:cs typeface="Open Sans"/>
              <a:sym typeface="Open Sans"/>
            </a:endParaRPr>
          </a:p>
        </p:txBody>
      </p:sp>
      <p:sp>
        <p:nvSpPr>
          <p:cNvPr id="572" name="Google Shape;572;p85"/>
          <p:cNvSpPr txBox="1"/>
          <p:nvPr/>
        </p:nvSpPr>
        <p:spPr>
          <a:xfrm>
            <a:off x="3588800" y="1590225"/>
            <a:ext cx="2429700" cy="29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u="sng">
                <a:solidFill>
                  <a:schemeClr val="dk1"/>
                </a:solidFill>
                <a:latin typeface="Open Sans"/>
                <a:ea typeface="Open Sans"/>
                <a:cs typeface="Open Sans"/>
                <a:sym typeface="Open Sans"/>
              </a:rPr>
              <a:t>Required Skills</a:t>
            </a:r>
            <a:endParaRPr b="1" sz="1500" u="sng">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chemeClr val="dk1"/>
                </a:solidFill>
                <a:latin typeface="Open Sans"/>
                <a:ea typeface="Open Sans"/>
                <a:cs typeface="Open Sans"/>
                <a:sym typeface="Open Sans"/>
              </a:rPr>
              <a:t>AI Literacy: </a:t>
            </a:r>
            <a:r>
              <a:rPr lang="en" sz="1200">
                <a:solidFill>
                  <a:schemeClr val="dk1"/>
                </a:solidFill>
                <a:latin typeface="Open Sans"/>
                <a:ea typeface="Open Sans"/>
                <a:cs typeface="Open Sans"/>
                <a:sym typeface="Open Sans"/>
              </a:rPr>
              <a:t>Understanding AI technologies, their limitations, societal impacts, and ethical considerations. ​</a:t>
            </a:r>
            <a:endParaRPr sz="12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chemeClr val="dk1"/>
                </a:solidFill>
                <a:latin typeface="Open Sans"/>
                <a:ea typeface="Open Sans"/>
                <a:cs typeface="Open Sans"/>
                <a:sym typeface="Open Sans"/>
              </a:rPr>
              <a:t>Prompt Engineering: </a:t>
            </a:r>
            <a:r>
              <a:rPr lang="en" sz="1200">
                <a:solidFill>
                  <a:schemeClr val="dk1"/>
                </a:solidFill>
                <a:latin typeface="Open Sans"/>
                <a:ea typeface="Open Sans"/>
                <a:cs typeface="Open Sans"/>
                <a:sym typeface="Open Sans"/>
              </a:rPr>
              <a:t>Strategically creating inputs to get desired responses from AI. ​</a:t>
            </a:r>
            <a:endParaRPr sz="1200">
              <a:solidFill>
                <a:schemeClr val="dk1"/>
              </a:solidFill>
              <a:latin typeface="Open Sans"/>
              <a:ea typeface="Open Sans"/>
              <a:cs typeface="Open Sans"/>
              <a:sym typeface="Open Sans"/>
            </a:endParaRPr>
          </a:p>
          <a:p>
            <a:pPr indent="0" lvl="0" marL="0" rtl="0" algn="l">
              <a:lnSpc>
                <a:spcPct val="115000"/>
              </a:lnSpc>
              <a:spcBef>
                <a:spcPts val="1000"/>
              </a:spcBef>
              <a:spcAft>
                <a:spcPts val="800"/>
              </a:spcAft>
              <a:buNone/>
            </a:pPr>
            <a:r>
              <a:rPr b="1" lang="en" sz="1200">
                <a:solidFill>
                  <a:schemeClr val="dk1"/>
                </a:solidFill>
                <a:latin typeface="Open Sans"/>
                <a:ea typeface="Open Sans"/>
                <a:cs typeface="Open Sans"/>
                <a:sym typeface="Open Sans"/>
              </a:rPr>
              <a:t>Critical Thinking: </a:t>
            </a:r>
            <a:r>
              <a:rPr lang="en" sz="1200">
                <a:solidFill>
                  <a:schemeClr val="dk1"/>
                </a:solidFill>
                <a:latin typeface="Open Sans"/>
                <a:ea typeface="Open Sans"/>
                <a:cs typeface="Open Sans"/>
                <a:sym typeface="Open Sans"/>
              </a:rPr>
              <a:t>The ability to analyze and evaluate information provided by AI. </a:t>
            </a:r>
            <a:endParaRPr sz="1200">
              <a:solidFill>
                <a:schemeClr val="dk1"/>
              </a:solidFill>
              <a:latin typeface="Open Sans"/>
              <a:ea typeface="Open Sans"/>
              <a:cs typeface="Open Sans"/>
              <a:sym typeface="Open Sans"/>
            </a:endParaRPr>
          </a:p>
        </p:txBody>
      </p:sp>
      <p:sp>
        <p:nvSpPr>
          <p:cNvPr id="573" name="Google Shape;573;p85"/>
          <p:cNvSpPr txBox="1"/>
          <p:nvPr/>
        </p:nvSpPr>
        <p:spPr>
          <a:xfrm>
            <a:off x="0" y="4521825"/>
            <a:ext cx="4773300" cy="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800"/>
              <a:t>Walter, Y. (2024). </a:t>
            </a:r>
            <a:r>
              <a:rPr i="1" lang="en" sz="800"/>
              <a:t>Embracing the future of Artificial Intelligence in the classroom: The relevance of AI literacy, prompt engineering, and critical thinking in modern education</a:t>
            </a:r>
            <a:r>
              <a:rPr lang="en" sz="800"/>
              <a:t>. International Journal of Educational Technology in Higher Education, 21(15).</a:t>
            </a:r>
            <a:r>
              <a:rPr lang="en" sz="800">
                <a:uFill>
                  <a:noFill/>
                </a:uFill>
                <a:hlinkClick r:id="rId3"/>
              </a:rPr>
              <a:t> </a:t>
            </a:r>
            <a:r>
              <a:rPr lang="en" sz="800" u="sng">
                <a:solidFill>
                  <a:schemeClr val="lt1"/>
                </a:solidFill>
                <a:hlinkClick r:id="rId4">
                  <a:extLst>
                    <a:ext uri="{A12FA001-AC4F-418D-AE19-62706E023703}">
                      <ahyp:hlinkClr val="tx"/>
                    </a:ext>
                  </a:extLst>
                </a:hlinkClick>
              </a:rPr>
              <a:t>https://doi.org/10.1186/s41239-024-00448-3</a:t>
            </a:r>
            <a:endParaRPr sz="800" u="sng">
              <a:solidFill>
                <a:schemeClr val="lt1"/>
              </a:solidFill>
            </a:endParaRPr>
          </a:p>
        </p:txBody>
      </p:sp>
      <p:sp>
        <p:nvSpPr>
          <p:cNvPr id="574" name="Google Shape;574;p85"/>
          <p:cNvSpPr txBox="1"/>
          <p:nvPr/>
        </p:nvSpPr>
        <p:spPr>
          <a:xfrm>
            <a:off x="7822275" y="22225"/>
            <a:ext cx="13023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latin typeface="Encode Sans"/>
                <a:ea typeface="Encode Sans"/>
                <a:cs typeface="Encode Sans"/>
                <a:sym typeface="Encode Sans"/>
              </a:rPr>
              <a:t>Cole Weber</a:t>
            </a:r>
            <a:endParaRPr>
              <a:solidFill>
                <a:srgbClr val="4B2E83"/>
              </a:solidFill>
              <a:latin typeface="Encode Sans"/>
              <a:ea typeface="Encode Sans"/>
              <a:cs typeface="Encode Sans"/>
              <a:sym typeface="Encod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2"/>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198" name="Google Shape;198;p42"/>
          <p:cNvSpPr txBox="1"/>
          <p:nvPr>
            <p:ph idx="2" type="body"/>
          </p:nvPr>
        </p:nvSpPr>
        <p:spPr>
          <a:xfrm>
            <a:off x="454225" y="1577075"/>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b="1" lang="en" sz="1150">
                <a:solidFill>
                  <a:schemeClr val="accent2"/>
                </a:solidFill>
              </a:rPr>
              <a:t>What Went Well</a:t>
            </a:r>
            <a:endParaRPr b="1" sz="1150">
              <a:solidFill>
                <a:schemeClr val="accent2"/>
              </a:solidFill>
            </a:endParaRPr>
          </a:p>
          <a:p>
            <a:pPr indent="-301625" lvl="0" marL="457200" rtl="0" algn="l">
              <a:lnSpc>
                <a:spcPct val="100000"/>
              </a:lnSpc>
              <a:spcBef>
                <a:spcPts val="0"/>
              </a:spcBef>
              <a:spcAft>
                <a:spcPts val="0"/>
              </a:spcAft>
              <a:buClr>
                <a:schemeClr val="accent3"/>
              </a:buClr>
              <a:buSzPts val="1150"/>
              <a:buChar char="●"/>
            </a:pPr>
            <a:r>
              <a:rPr lang="en" sz="1150">
                <a:solidFill>
                  <a:schemeClr val="accent3"/>
                </a:solidFill>
              </a:rPr>
              <a:t>14 interviewers mentioned that protocol questions supported natural conversation &amp; helped interviewees open up</a:t>
            </a:r>
            <a:endParaRPr sz="1150">
              <a:solidFill>
                <a:schemeClr val="accent3"/>
              </a:solidFill>
            </a:endParaRPr>
          </a:p>
          <a:p>
            <a:pPr indent="-301625" lvl="0" marL="457200" rtl="0" algn="l">
              <a:lnSpc>
                <a:spcPct val="100000"/>
              </a:lnSpc>
              <a:spcBef>
                <a:spcPts val="0"/>
              </a:spcBef>
              <a:spcAft>
                <a:spcPts val="0"/>
              </a:spcAft>
              <a:buClr>
                <a:schemeClr val="accent3"/>
              </a:buClr>
              <a:buSzPts val="1150"/>
              <a:buChar char="●"/>
            </a:pPr>
            <a:r>
              <a:rPr lang="en" sz="1150">
                <a:solidFill>
                  <a:schemeClr val="accent3"/>
                </a:solidFill>
              </a:rPr>
              <a:t>Expressed that assigning roles made process more organized</a:t>
            </a:r>
            <a:endParaRPr sz="1150">
              <a:solidFill>
                <a:schemeClr val="accent3"/>
              </a:solidFill>
            </a:endParaRPr>
          </a:p>
          <a:p>
            <a:pPr indent="-301625" lvl="0" marL="457200" rtl="0" algn="l">
              <a:lnSpc>
                <a:spcPct val="100000"/>
              </a:lnSpc>
              <a:spcBef>
                <a:spcPts val="0"/>
              </a:spcBef>
              <a:spcAft>
                <a:spcPts val="0"/>
              </a:spcAft>
              <a:buClr>
                <a:schemeClr val="accent3"/>
              </a:buClr>
              <a:buSzPts val="1150"/>
              <a:buChar char="●"/>
            </a:pPr>
            <a:r>
              <a:rPr lang="en" sz="1150">
                <a:solidFill>
                  <a:schemeClr val="accent3"/>
                </a:solidFill>
              </a:rPr>
              <a:t>1 person asking questions &amp; another taking notes with commentary</a:t>
            </a:r>
            <a:endParaRPr sz="1150">
              <a:solidFill>
                <a:schemeClr val="accent3"/>
              </a:solidFill>
            </a:endParaRPr>
          </a:p>
          <a:p>
            <a:pPr indent="0" lvl="0" marL="0" rtl="0" algn="l">
              <a:lnSpc>
                <a:spcPct val="115000"/>
              </a:lnSpc>
              <a:spcBef>
                <a:spcPts val="1000"/>
              </a:spcBef>
              <a:spcAft>
                <a:spcPts val="0"/>
              </a:spcAft>
              <a:buNone/>
            </a:pPr>
            <a:r>
              <a:rPr b="1" lang="en" sz="1150">
                <a:solidFill>
                  <a:srgbClr val="E8D3A2"/>
                </a:solidFill>
              </a:rPr>
              <a:t>What Didn’t go Well</a:t>
            </a:r>
            <a:endParaRPr b="1" sz="1150">
              <a:solidFill>
                <a:srgbClr val="E8D3A2"/>
              </a:solidFill>
            </a:endParaRPr>
          </a:p>
          <a:p>
            <a:pPr indent="-301625" lvl="0" marL="457200" rtl="0" algn="l">
              <a:lnSpc>
                <a:spcPct val="115000"/>
              </a:lnSpc>
              <a:spcBef>
                <a:spcPts val="0"/>
              </a:spcBef>
              <a:spcAft>
                <a:spcPts val="0"/>
              </a:spcAft>
              <a:buClr>
                <a:schemeClr val="accent3"/>
              </a:buClr>
              <a:buSzPts val="1150"/>
              <a:buChar char="●"/>
            </a:pPr>
            <a:r>
              <a:rPr lang="en" sz="1150">
                <a:solidFill>
                  <a:schemeClr val="accent3"/>
                </a:solidFill>
              </a:rPr>
              <a:t>6 interviewers said their interviews ran short because of lacking open-ended or follow-up questions</a:t>
            </a:r>
            <a:endParaRPr sz="1150">
              <a:solidFill>
                <a:schemeClr val="accent3"/>
              </a:solidFill>
            </a:endParaRPr>
          </a:p>
          <a:p>
            <a:pPr indent="-301625" lvl="0" marL="457200" rtl="0" algn="l">
              <a:lnSpc>
                <a:spcPct val="115000"/>
              </a:lnSpc>
              <a:spcBef>
                <a:spcPts val="0"/>
              </a:spcBef>
              <a:spcAft>
                <a:spcPts val="0"/>
              </a:spcAft>
              <a:buClr>
                <a:schemeClr val="accent3"/>
              </a:buClr>
              <a:buSzPts val="1150"/>
              <a:buChar char="●"/>
            </a:pPr>
            <a:r>
              <a:rPr lang="en" sz="1150">
                <a:solidFill>
                  <a:schemeClr val="accent3"/>
                </a:solidFill>
              </a:rPr>
              <a:t>5 interviewers highlighted that questions sometimes felt unnatural when read word-for word, making flow awkward</a:t>
            </a:r>
            <a:endParaRPr sz="1150">
              <a:solidFill>
                <a:schemeClr val="accent3"/>
              </a:solidFill>
            </a:endParaRPr>
          </a:p>
          <a:p>
            <a:pPr indent="-301625" lvl="0" marL="457200" rtl="0" algn="l">
              <a:lnSpc>
                <a:spcPct val="115000"/>
              </a:lnSpc>
              <a:spcBef>
                <a:spcPts val="0"/>
              </a:spcBef>
              <a:spcAft>
                <a:spcPts val="0"/>
              </a:spcAft>
              <a:buClr>
                <a:schemeClr val="accent3"/>
              </a:buClr>
              <a:buSzPts val="1150"/>
              <a:buChar char="●"/>
            </a:pPr>
            <a:r>
              <a:rPr lang="en" sz="1150">
                <a:solidFill>
                  <a:schemeClr val="accent3"/>
                </a:solidFill>
              </a:rPr>
              <a:t>4 interviewers stated that strictly following protocol didn’t allow in-depth engagement with interviewees </a:t>
            </a:r>
            <a:endParaRPr sz="1150">
              <a:solidFill>
                <a:schemeClr val="accent3"/>
              </a:solidFill>
            </a:endParaRPr>
          </a:p>
          <a:p>
            <a:pPr indent="0" lvl="0" marL="0" rtl="0" algn="l">
              <a:lnSpc>
                <a:spcPct val="115000"/>
              </a:lnSpc>
              <a:spcBef>
                <a:spcPts val="1000"/>
              </a:spcBef>
              <a:spcAft>
                <a:spcPts val="0"/>
              </a:spcAft>
              <a:buNone/>
            </a:pPr>
            <a:r>
              <a:rPr b="1" lang="en" sz="1150">
                <a:solidFill>
                  <a:schemeClr val="lt1"/>
                </a:solidFill>
              </a:rPr>
              <a:t>What to do Differently in the Future</a:t>
            </a:r>
            <a:endParaRPr b="1" sz="1150">
              <a:solidFill>
                <a:schemeClr val="lt1"/>
              </a:solidFill>
            </a:endParaRPr>
          </a:p>
          <a:p>
            <a:pPr indent="-301625" lvl="0" marL="457200" rtl="0" algn="l">
              <a:lnSpc>
                <a:spcPct val="115000"/>
              </a:lnSpc>
              <a:spcBef>
                <a:spcPts val="0"/>
              </a:spcBef>
              <a:spcAft>
                <a:spcPts val="0"/>
              </a:spcAft>
              <a:buClr>
                <a:schemeClr val="accent3"/>
              </a:buClr>
              <a:buSzPts val="1150"/>
              <a:buChar char="●"/>
            </a:pPr>
            <a:r>
              <a:rPr lang="en" sz="1150">
                <a:solidFill>
                  <a:schemeClr val="accent3"/>
                </a:solidFill>
              </a:rPr>
              <a:t>Having more follow-up questions prepared</a:t>
            </a:r>
            <a:endParaRPr sz="1150">
              <a:solidFill>
                <a:schemeClr val="accent3"/>
              </a:solidFill>
            </a:endParaRPr>
          </a:p>
          <a:p>
            <a:pPr indent="-301625" lvl="0" marL="457200" rtl="0" algn="l">
              <a:lnSpc>
                <a:spcPct val="115000"/>
              </a:lnSpc>
              <a:spcBef>
                <a:spcPts val="0"/>
              </a:spcBef>
              <a:spcAft>
                <a:spcPts val="0"/>
              </a:spcAft>
              <a:buClr>
                <a:schemeClr val="accent3"/>
              </a:buClr>
              <a:buSzPts val="1150"/>
              <a:buChar char="●"/>
            </a:pPr>
            <a:r>
              <a:rPr lang="en" sz="1150">
                <a:solidFill>
                  <a:schemeClr val="accent3"/>
                </a:solidFill>
              </a:rPr>
              <a:t>Rephrasing script to be more conversational (especially the questions)</a:t>
            </a:r>
            <a:endParaRPr sz="1150">
              <a:solidFill>
                <a:schemeClr val="accent3"/>
              </a:solidFill>
            </a:endParaRPr>
          </a:p>
          <a:p>
            <a:pPr indent="-301625" lvl="0" marL="457200" rtl="0" algn="l">
              <a:lnSpc>
                <a:spcPct val="115000"/>
              </a:lnSpc>
              <a:spcBef>
                <a:spcPts val="0"/>
              </a:spcBef>
              <a:spcAft>
                <a:spcPts val="0"/>
              </a:spcAft>
              <a:buClr>
                <a:schemeClr val="accent3"/>
              </a:buClr>
              <a:buSzPts val="1150"/>
              <a:buChar char="●"/>
            </a:pPr>
            <a:r>
              <a:rPr lang="en" sz="1150">
                <a:solidFill>
                  <a:schemeClr val="accent3"/>
                </a:solidFill>
              </a:rPr>
              <a:t>Semi-scripted structure with unscripted conversation to give more natural approach, especially for adapting</a:t>
            </a:r>
            <a:endParaRPr sz="1150">
              <a:solidFill>
                <a:schemeClr val="accent3"/>
              </a:solidFill>
            </a:endParaRPr>
          </a:p>
          <a:p>
            <a:pPr indent="0" lvl="0" marL="0" rtl="0" algn="l">
              <a:lnSpc>
                <a:spcPct val="90000"/>
              </a:lnSpc>
              <a:spcBef>
                <a:spcPts val="0"/>
              </a:spcBef>
              <a:spcAft>
                <a:spcPts val="0"/>
              </a:spcAft>
              <a:buClr>
                <a:schemeClr val="lt2"/>
              </a:buClr>
              <a:buSzPts val="2400"/>
              <a:buNone/>
            </a:pPr>
            <a:r>
              <a:t/>
            </a:r>
            <a:endParaRPr sz="1150">
              <a:solidFill>
                <a:schemeClr val="accent3"/>
              </a:solidFill>
              <a:latin typeface="Encode Sans"/>
              <a:ea typeface="Encode Sans"/>
              <a:cs typeface="Encode Sans"/>
              <a:sym typeface="Encode Sans"/>
            </a:endParaRPr>
          </a:p>
        </p:txBody>
      </p:sp>
      <p:sp>
        <p:nvSpPr>
          <p:cNvPr id="199" name="Google Shape;199;p42"/>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BACKGROUND</a:t>
            </a:r>
            <a:endParaRPr/>
          </a:p>
        </p:txBody>
      </p:sp>
      <p:sp>
        <p:nvSpPr>
          <p:cNvPr id="200" name="Google Shape;200;p42"/>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201" name="Google Shape;201;p42"/>
          <p:cNvSpPr txBox="1"/>
          <p:nvPr>
            <p:ph type="title"/>
          </p:nvPr>
        </p:nvSpPr>
        <p:spPr>
          <a:xfrm>
            <a:off x="1723925" y="1226375"/>
            <a:ext cx="2264400" cy="350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b="0" i="1" lang="en" sz="1600">
                <a:solidFill>
                  <a:srgbClr val="E8D3A2"/>
                </a:solidFill>
                <a:latin typeface="Encode Sans"/>
                <a:ea typeface="Encode Sans"/>
                <a:cs typeface="Encode Sans"/>
                <a:sym typeface="Encode Sans"/>
              </a:rPr>
              <a:t>Interviewer Reflections</a:t>
            </a:r>
            <a:endParaRPr b="0" i="1" sz="1600">
              <a:solidFill>
                <a:srgbClr val="E8D3A2"/>
              </a:solidFill>
              <a:latin typeface="Encode Sans"/>
              <a:ea typeface="Encode Sans"/>
              <a:cs typeface="Encode Sans"/>
              <a:sym typeface="Encode Sans"/>
            </a:endParaRPr>
          </a:p>
        </p:txBody>
      </p:sp>
      <p:sp>
        <p:nvSpPr>
          <p:cNvPr id="202" name="Google Shape;202;p42"/>
          <p:cNvSpPr txBox="1"/>
          <p:nvPr/>
        </p:nvSpPr>
        <p:spPr>
          <a:xfrm>
            <a:off x="6987425" y="26450"/>
            <a:ext cx="30810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ncode Sans"/>
                <a:ea typeface="Encode Sans"/>
                <a:cs typeface="Encode Sans"/>
                <a:sym typeface="Encode Sans"/>
              </a:rPr>
              <a:t>Aleeza, Areej, and Zeba</a:t>
            </a:r>
            <a:endParaRPr>
              <a:solidFill>
                <a:schemeClr val="lt2"/>
              </a:solidFill>
              <a:latin typeface="Encode Sans"/>
              <a:ea typeface="Encode Sans"/>
              <a:cs typeface="Encode Sans"/>
              <a:sym typeface="Encode Sans"/>
            </a:endParaRPr>
          </a:p>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ph idx="2" type="body"/>
          </p:nvPr>
        </p:nvSpPr>
        <p:spPr>
          <a:xfrm>
            <a:off x="454175" y="1681550"/>
            <a:ext cx="40029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b="1" lang="en">
                <a:solidFill>
                  <a:schemeClr val="lt1"/>
                </a:solidFill>
                <a:latin typeface="Encode Sans"/>
                <a:ea typeface="Encode Sans"/>
                <a:cs typeface="Encode Sans"/>
                <a:sym typeface="Encode Sans"/>
              </a:rPr>
              <a:t>Range of prior experience with AI outside of school</a:t>
            </a:r>
            <a:endParaRPr b="1">
              <a:solidFill>
                <a:schemeClr val="lt1"/>
              </a:solidFill>
              <a:latin typeface="Encode Sans"/>
              <a:ea typeface="Encode Sans"/>
              <a:cs typeface="Encode Sans"/>
              <a:sym typeface="Encode Sans"/>
            </a:endParaRPr>
          </a:p>
          <a:p>
            <a:pPr indent="-342900" lvl="0" marL="457200" rtl="0" algn="l">
              <a:lnSpc>
                <a:spcPct val="90000"/>
              </a:lnSpc>
              <a:spcBef>
                <a:spcPts val="0"/>
              </a:spcBef>
              <a:spcAft>
                <a:spcPts val="0"/>
              </a:spcAft>
              <a:buSzPts val="1800"/>
              <a:buFont typeface="Encode Sans"/>
              <a:buChar char="●"/>
            </a:pPr>
            <a:r>
              <a:rPr lang="en" sz="1800">
                <a:latin typeface="Encode Sans"/>
                <a:ea typeface="Encode Sans"/>
                <a:cs typeface="Encode Sans"/>
                <a:sym typeface="Encode Sans"/>
              </a:rPr>
              <a:t>Ranges from no prior experience to daily exposure</a:t>
            </a:r>
            <a:br>
              <a:rPr lang="en" sz="1800">
                <a:latin typeface="Encode Sans"/>
                <a:ea typeface="Encode Sans"/>
                <a:cs typeface="Encode Sans"/>
                <a:sym typeface="Encode Sans"/>
              </a:rPr>
            </a:br>
            <a:endParaRPr sz="1800">
              <a:latin typeface="Encode Sans"/>
              <a:ea typeface="Encode Sans"/>
              <a:cs typeface="Encode Sans"/>
              <a:sym typeface="Encode Sans"/>
            </a:endParaRPr>
          </a:p>
          <a:p>
            <a:pPr indent="-342900" lvl="0" marL="457200" rtl="0" algn="l">
              <a:lnSpc>
                <a:spcPct val="90000"/>
              </a:lnSpc>
              <a:spcBef>
                <a:spcPts val="0"/>
              </a:spcBef>
              <a:spcAft>
                <a:spcPts val="0"/>
              </a:spcAft>
              <a:buSzPts val="1800"/>
              <a:buFont typeface="Encode Sans"/>
              <a:buChar char="●"/>
            </a:pPr>
            <a:r>
              <a:rPr b="1" lang="en" sz="1800">
                <a:latin typeface="Encode Sans"/>
                <a:ea typeface="Encode Sans"/>
                <a:cs typeface="Encode Sans"/>
                <a:sym typeface="Encode Sans"/>
              </a:rPr>
              <a:t>Moderate:</a:t>
            </a:r>
            <a:r>
              <a:rPr lang="en" sz="1800">
                <a:latin typeface="Encode Sans"/>
                <a:ea typeface="Encode Sans"/>
                <a:cs typeface="Encode Sans"/>
                <a:sym typeface="Encode Sans"/>
              </a:rPr>
              <a:t> All use cases between no experience and daily experience</a:t>
            </a:r>
            <a:br>
              <a:rPr lang="en" sz="1800">
                <a:latin typeface="Encode Sans"/>
                <a:ea typeface="Encode Sans"/>
                <a:cs typeface="Encode Sans"/>
                <a:sym typeface="Encode Sans"/>
              </a:rPr>
            </a:br>
            <a:endParaRPr sz="1800">
              <a:latin typeface="Encode Sans"/>
              <a:ea typeface="Encode Sans"/>
              <a:cs typeface="Encode Sans"/>
              <a:sym typeface="Encode Sans"/>
            </a:endParaRPr>
          </a:p>
          <a:p>
            <a:pPr indent="-342900" lvl="0" marL="457200" rtl="0" algn="l">
              <a:lnSpc>
                <a:spcPct val="90000"/>
              </a:lnSpc>
              <a:spcBef>
                <a:spcPts val="0"/>
              </a:spcBef>
              <a:spcAft>
                <a:spcPts val="0"/>
              </a:spcAft>
              <a:buSzPts val="1800"/>
              <a:buFont typeface="Encode Sans"/>
              <a:buChar char="●"/>
            </a:pPr>
            <a:r>
              <a:rPr lang="en" sz="1800">
                <a:latin typeface="Encode Sans"/>
                <a:ea typeface="Encode Sans"/>
                <a:cs typeface="Encode Sans"/>
                <a:sym typeface="Encode Sans"/>
              </a:rPr>
              <a:t>Outliers include 1 interviewee with no prior experience explicitly for non-academic use</a:t>
            </a:r>
            <a:endParaRPr sz="1800">
              <a:latin typeface="Encode Sans"/>
              <a:ea typeface="Encode Sans"/>
              <a:cs typeface="Encode Sans"/>
              <a:sym typeface="Encode Sans"/>
            </a:endParaRPr>
          </a:p>
        </p:txBody>
      </p:sp>
      <p:sp>
        <p:nvSpPr>
          <p:cNvPr id="208" name="Google Shape;208;p43"/>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209" name="Google Shape;209;p43"/>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pic>
        <p:nvPicPr>
          <p:cNvPr id="210" name="Google Shape;210;p43" title="Points scored"/>
          <p:cNvPicPr preferRelativeResize="0"/>
          <p:nvPr/>
        </p:nvPicPr>
        <p:blipFill>
          <a:blip r:embed="rId3">
            <a:alphaModFix/>
          </a:blip>
          <a:stretch>
            <a:fillRect/>
          </a:stretch>
        </p:blipFill>
        <p:spPr>
          <a:xfrm>
            <a:off x="4572000" y="1809660"/>
            <a:ext cx="4158924" cy="2571601"/>
          </a:xfrm>
          <a:prstGeom prst="rect">
            <a:avLst/>
          </a:prstGeom>
          <a:noFill/>
          <a:ln cap="flat" cmpd="sng" w="76200">
            <a:solidFill>
              <a:schemeClr val="lt1"/>
            </a:solidFill>
            <a:prstDash val="solid"/>
            <a:round/>
            <a:headEnd len="sm" w="sm" type="none"/>
            <a:tailEnd len="sm" w="sm" type="none"/>
          </a:ln>
        </p:spPr>
      </p:pic>
      <p:sp>
        <p:nvSpPr>
          <p:cNvPr id="211" name="Google Shape;211;p43"/>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Encode Sans"/>
                <a:ea typeface="Encode Sans"/>
                <a:cs typeface="Encode Sans"/>
                <a:sym typeface="Encode Sans"/>
              </a:rPr>
              <a:t>Billy Kim</a:t>
            </a:r>
            <a:endParaRPr>
              <a:solidFill>
                <a:schemeClr val="lt2"/>
              </a:solidFill>
              <a:latin typeface="Encode Sans"/>
              <a:ea typeface="Encode Sans"/>
              <a:cs typeface="Encode Sans"/>
              <a:sym typeface="Encod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4"/>
          <p:cNvSpPr txBox="1"/>
          <p:nvPr>
            <p:ph idx="2" type="body"/>
          </p:nvPr>
        </p:nvSpPr>
        <p:spPr>
          <a:xfrm>
            <a:off x="454175" y="1681550"/>
            <a:ext cx="42261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b="1" lang="en">
                <a:solidFill>
                  <a:schemeClr val="lt1"/>
                </a:solidFill>
                <a:latin typeface="Encode Sans"/>
                <a:ea typeface="Encode Sans"/>
                <a:cs typeface="Encode Sans"/>
                <a:sym typeface="Encode Sans"/>
              </a:rPr>
              <a:t>AI tools for</a:t>
            </a:r>
            <a:r>
              <a:rPr b="1" lang="en">
                <a:solidFill>
                  <a:schemeClr val="lt1"/>
                </a:solidFill>
                <a:latin typeface="Encode Sans"/>
                <a:ea typeface="Encode Sans"/>
                <a:cs typeface="Encode Sans"/>
                <a:sym typeface="Encode Sans"/>
              </a:rPr>
              <a:t> prior experience with AI outside of school</a:t>
            </a:r>
            <a:endParaRPr b="1">
              <a:solidFill>
                <a:schemeClr val="lt1"/>
              </a:solidFill>
              <a:latin typeface="Encode Sans"/>
              <a:ea typeface="Encode Sans"/>
              <a:cs typeface="Encode Sans"/>
              <a:sym typeface="Encode Sans"/>
            </a:endParaRPr>
          </a:p>
          <a:p>
            <a:pPr indent="-342900" lvl="0" marL="457200" rtl="0" algn="l">
              <a:lnSpc>
                <a:spcPct val="90000"/>
              </a:lnSpc>
              <a:spcBef>
                <a:spcPts val="0"/>
              </a:spcBef>
              <a:spcAft>
                <a:spcPts val="0"/>
              </a:spcAft>
              <a:buSzPts val="1800"/>
              <a:buFont typeface="Encode Sans"/>
              <a:buChar char="●"/>
            </a:pPr>
            <a:r>
              <a:rPr lang="en" sz="1800">
                <a:latin typeface="Encode Sans"/>
                <a:ea typeface="Encode Sans"/>
                <a:cs typeface="Encode Sans"/>
                <a:sym typeface="Encode Sans"/>
              </a:rPr>
              <a:t>Any mention of a specific AI tool explicitly for non-academic prior experience included </a:t>
            </a:r>
            <a:r>
              <a:rPr lang="en" sz="1800">
                <a:latin typeface="Encode Sans"/>
                <a:ea typeface="Encode Sans"/>
                <a:cs typeface="Encode Sans"/>
                <a:sym typeface="Encode Sans"/>
              </a:rPr>
              <a:t>ChatGPT</a:t>
            </a:r>
            <a:br>
              <a:rPr lang="en" sz="1800">
                <a:latin typeface="Encode Sans"/>
                <a:ea typeface="Encode Sans"/>
                <a:cs typeface="Encode Sans"/>
                <a:sym typeface="Encode Sans"/>
              </a:rPr>
            </a:br>
            <a:endParaRPr sz="1800">
              <a:latin typeface="Encode Sans"/>
              <a:ea typeface="Encode Sans"/>
              <a:cs typeface="Encode Sans"/>
              <a:sym typeface="Encode Sans"/>
            </a:endParaRPr>
          </a:p>
          <a:p>
            <a:pPr indent="-342900" lvl="0" marL="457200" rtl="0" algn="l">
              <a:lnSpc>
                <a:spcPct val="90000"/>
              </a:lnSpc>
              <a:spcBef>
                <a:spcPts val="0"/>
              </a:spcBef>
              <a:spcAft>
                <a:spcPts val="0"/>
              </a:spcAft>
              <a:buSzPts val="1800"/>
              <a:buFont typeface="Encode Sans"/>
              <a:buChar char="●"/>
            </a:pPr>
            <a:r>
              <a:rPr lang="en" sz="1800">
                <a:latin typeface="Encode Sans"/>
                <a:ea typeface="Encode Sans"/>
                <a:cs typeface="Encode Sans"/>
                <a:sym typeface="Encode Sans"/>
              </a:rPr>
              <a:t>Outliers include 1 interviewee that named Grammarly and NotebookLM</a:t>
            </a:r>
            <a:endParaRPr sz="1800">
              <a:latin typeface="Encode Sans"/>
              <a:ea typeface="Encode Sans"/>
              <a:cs typeface="Encode Sans"/>
              <a:sym typeface="Encode Sans"/>
            </a:endParaRPr>
          </a:p>
        </p:txBody>
      </p:sp>
      <p:sp>
        <p:nvSpPr>
          <p:cNvPr id="217" name="Google Shape;217;p44"/>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pic>
        <p:nvPicPr>
          <p:cNvPr id="218" name="Google Shape;218;p44" title="Points scored"/>
          <p:cNvPicPr preferRelativeResize="0"/>
          <p:nvPr/>
        </p:nvPicPr>
        <p:blipFill>
          <a:blip r:embed="rId3">
            <a:alphaModFix/>
          </a:blip>
          <a:stretch>
            <a:fillRect/>
          </a:stretch>
        </p:blipFill>
        <p:spPr>
          <a:xfrm>
            <a:off x="4680275" y="1866835"/>
            <a:ext cx="4158924" cy="2457231"/>
          </a:xfrm>
          <a:prstGeom prst="rect">
            <a:avLst/>
          </a:prstGeom>
          <a:noFill/>
          <a:ln cap="flat" cmpd="sng" w="76200">
            <a:solidFill>
              <a:schemeClr val="lt1"/>
            </a:solidFill>
            <a:prstDash val="solid"/>
            <a:round/>
            <a:headEnd len="sm" w="sm" type="none"/>
            <a:tailEnd len="sm" w="sm" type="none"/>
          </a:ln>
        </p:spPr>
      </p:pic>
      <p:sp>
        <p:nvSpPr>
          <p:cNvPr id="219" name="Google Shape;219;p44"/>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Encode Sans"/>
                <a:ea typeface="Encode Sans"/>
                <a:cs typeface="Encode Sans"/>
                <a:sym typeface="Encode Sans"/>
              </a:rPr>
              <a:t>Billy Kim</a:t>
            </a:r>
            <a:endParaRPr>
              <a:solidFill>
                <a:schemeClr val="lt2"/>
              </a:solidFill>
              <a:latin typeface="Encode Sans"/>
              <a:ea typeface="Encode Sans"/>
              <a:cs typeface="Encode Sans"/>
              <a:sym typeface="Encod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5"/>
          <p:cNvSpPr txBox="1"/>
          <p:nvPr>
            <p:ph idx="2" type="body"/>
          </p:nvPr>
        </p:nvSpPr>
        <p:spPr>
          <a:xfrm>
            <a:off x="454175" y="1681550"/>
            <a:ext cx="42261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b="1" lang="en">
                <a:solidFill>
                  <a:schemeClr val="lt1"/>
                </a:solidFill>
                <a:latin typeface="Encode Sans"/>
                <a:ea typeface="Encode Sans"/>
                <a:cs typeface="Encode Sans"/>
                <a:sym typeface="Encode Sans"/>
              </a:rPr>
              <a:t>Purpose</a:t>
            </a:r>
            <a:r>
              <a:rPr b="1" lang="en">
                <a:solidFill>
                  <a:schemeClr val="lt1"/>
                </a:solidFill>
                <a:latin typeface="Encode Sans"/>
                <a:ea typeface="Encode Sans"/>
                <a:cs typeface="Encode Sans"/>
                <a:sym typeface="Encode Sans"/>
              </a:rPr>
              <a:t> for prior experience with AI outside of school</a:t>
            </a:r>
            <a:endParaRPr b="1">
              <a:solidFill>
                <a:schemeClr val="lt1"/>
              </a:solidFill>
              <a:latin typeface="Encode Sans"/>
              <a:ea typeface="Encode Sans"/>
              <a:cs typeface="Encode Sans"/>
              <a:sym typeface="Encode Sans"/>
            </a:endParaRPr>
          </a:p>
          <a:p>
            <a:pPr indent="-336550" lvl="0" marL="457200" rtl="0" algn="l">
              <a:lnSpc>
                <a:spcPct val="90000"/>
              </a:lnSpc>
              <a:spcBef>
                <a:spcPts val="0"/>
              </a:spcBef>
              <a:spcAft>
                <a:spcPts val="0"/>
              </a:spcAft>
              <a:buSzPts val="1700"/>
              <a:buFont typeface="Encode Sans"/>
              <a:buChar char="●"/>
            </a:pPr>
            <a:r>
              <a:rPr lang="en" sz="1700">
                <a:latin typeface="Encode Sans"/>
                <a:ea typeface="Encode Sans"/>
                <a:cs typeface="Encode Sans"/>
                <a:sym typeface="Encode Sans"/>
              </a:rPr>
              <a:t>AI was utilized predominantly for personal use</a:t>
            </a:r>
            <a:br>
              <a:rPr lang="en" sz="1700">
                <a:latin typeface="Encode Sans"/>
                <a:ea typeface="Encode Sans"/>
                <a:cs typeface="Encode Sans"/>
                <a:sym typeface="Encode Sans"/>
              </a:rPr>
            </a:br>
            <a:endParaRPr sz="1700">
              <a:latin typeface="Encode Sans"/>
              <a:ea typeface="Encode Sans"/>
              <a:cs typeface="Encode Sans"/>
              <a:sym typeface="Encode Sans"/>
            </a:endParaRPr>
          </a:p>
          <a:p>
            <a:pPr indent="-336550" lvl="0" marL="457200" rtl="0" algn="l">
              <a:lnSpc>
                <a:spcPct val="90000"/>
              </a:lnSpc>
              <a:spcBef>
                <a:spcPts val="0"/>
              </a:spcBef>
              <a:spcAft>
                <a:spcPts val="0"/>
              </a:spcAft>
              <a:buSzPts val="1700"/>
              <a:buFont typeface="Encode Sans"/>
              <a:buChar char="●"/>
            </a:pPr>
            <a:r>
              <a:rPr b="1" lang="en" sz="1700">
                <a:latin typeface="Encode Sans"/>
                <a:ea typeface="Encode Sans"/>
                <a:cs typeface="Encode Sans"/>
                <a:sym typeface="Encode Sans"/>
              </a:rPr>
              <a:t>Personal Use:</a:t>
            </a:r>
            <a:r>
              <a:rPr lang="en" sz="1700">
                <a:latin typeface="Encode Sans"/>
                <a:ea typeface="Encode Sans"/>
                <a:cs typeface="Encode Sans"/>
                <a:sym typeface="Encode Sans"/>
              </a:rPr>
              <a:t> Generating recipes</a:t>
            </a:r>
            <a:r>
              <a:rPr lang="en" sz="1700">
                <a:latin typeface="Encode Sans"/>
                <a:ea typeface="Encode Sans"/>
                <a:cs typeface="Encode Sans"/>
                <a:sym typeface="Encode Sans"/>
              </a:rPr>
              <a:t>, trip planning, writing assistant, search engine alternative</a:t>
            </a:r>
            <a:br>
              <a:rPr lang="en" sz="1700">
                <a:latin typeface="Encode Sans"/>
                <a:ea typeface="Encode Sans"/>
                <a:cs typeface="Encode Sans"/>
                <a:sym typeface="Encode Sans"/>
              </a:rPr>
            </a:br>
            <a:endParaRPr sz="1700">
              <a:latin typeface="Encode Sans"/>
              <a:ea typeface="Encode Sans"/>
              <a:cs typeface="Encode Sans"/>
              <a:sym typeface="Encode Sans"/>
            </a:endParaRPr>
          </a:p>
          <a:p>
            <a:pPr indent="-336550" lvl="0" marL="457200" rtl="0" algn="l">
              <a:lnSpc>
                <a:spcPct val="90000"/>
              </a:lnSpc>
              <a:spcBef>
                <a:spcPts val="0"/>
              </a:spcBef>
              <a:spcAft>
                <a:spcPts val="0"/>
              </a:spcAft>
              <a:buSzPts val="1700"/>
              <a:buFont typeface="Encode Sans"/>
              <a:buChar char="●"/>
            </a:pPr>
            <a:r>
              <a:rPr lang="en" sz="1700">
                <a:latin typeface="Encode Sans"/>
                <a:ea typeface="Encode Sans"/>
                <a:cs typeface="Encode Sans"/>
                <a:sym typeface="Encode Sans"/>
              </a:rPr>
              <a:t>Outliers include 2 interviewees that taught others how to use AI</a:t>
            </a:r>
            <a:endParaRPr sz="1700">
              <a:latin typeface="Encode Sans"/>
              <a:ea typeface="Encode Sans"/>
              <a:cs typeface="Encode Sans"/>
              <a:sym typeface="Encode Sans"/>
            </a:endParaRPr>
          </a:p>
          <a:p>
            <a:pPr indent="0" lvl="0" marL="457200" rtl="0" algn="l">
              <a:lnSpc>
                <a:spcPct val="90000"/>
              </a:lnSpc>
              <a:spcBef>
                <a:spcPts val="0"/>
              </a:spcBef>
              <a:spcAft>
                <a:spcPts val="0"/>
              </a:spcAft>
              <a:buNone/>
            </a:pPr>
            <a:r>
              <a:t/>
            </a:r>
            <a:endParaRPr>
              <a:latin typeface="Encode Sans"/>
              <a:ea typeface="Encode Sans"/>
              <a:cs typeface="Encode Sans"/>
              <a:sym typeface="Encode Sans"/>
            </a:endParaRPr>
          </a:p>
        </p:txBody>
      </p:sp>
      <p:sp>
        <p:nvSpPr>
          <p:cNvPr id="225" name="Google Shape;225;p45"/>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pic>
        <p:nvPicPr>
          <p:cNvPr id="226" name="Google Shape;226;p45" title="Points scored"/>
          <p:cNvPicPr preferRelativeResize="0"/>
          <p:nvPr/>
        </p:nvPicPr>
        <p:blipFill>
          <a:blip r:embed="rId3">
            <a:alphaModFix/>
          </a:blip>
          <a:stretch>
            <a:fillRect/>
          </a:stretch>
        </p:blipFill>
        <p:spPr>
          <a:xfrm>
            <a:off x="4572000" y="1809660"/>
            <a:ext cx="4158924" cy="2571601"/>
          </a:xfrm>
          <a:prstGeom prst="rect">
            <a:avLst/>
          </a:prstGeom>
          <a:noFill/>
          <a:ln cap="flat" cmpd="sng" w="76200">
            <a:solidFill>
              <a:schemeClr val="lt1"/>
            </a:solidFill>
            <a:prstDash val="solid"/>
            <a:round/>
            <a:headEnd len="sm" w="sm" type="none"/>
            <a:tailEnd len="sm" w="sm" type="none"/>
          </a:ln>
        </p:spPr>
      </p:pic>
      <p:sp>
        <p:nvSpPr>
          <p:cNvPr id="227" name="Google Shape;227;p45"/>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Encode Sans"/>
                <a:ea typeface="Encode Sans"/>
                <a:cs typeface="Encode Sans"/>
                <a:sym typeface="Encode Sans"/>
              </a:rPr>
              <a:t>Billy Kim</a:t>
            </a:r>
            <a:endParaRPr>
              <a:solidFill>
                <a:schemeClr val="lt2"/>
              </a:solidFill>
              <a:latin typeface="Encode Sans"/>
              <a:ea typeface="Encode Sans"/>
              <a:cs typeface="Encode Sans"/>
              <a:sym typeface="Encod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6"/>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2400"/>
              <a:buNone/>
            </a:pPr>
            <a:r>
              <a:t/>
            </a:r>
            <a:endParaRPr/>
          </a:p>
          <a:p>
            <a:pPr indent="-215900" lvl="0" marL="342900" rtl="0" algn="l">
              <a:lnSpc>
                <a:spcPct val="100000"/>
              </a:lnSpc>
              <a:spcBef>
                <a:spcPts val="400"/>
              </a:spcBef>
              <a:spcAft>
                <a:spcPts val="0"/>
              </a:spcAft>
              <a:buClr>
                <a:schemeClr val="lt2"/>
              </a:buClr>
              <a:buSzPts val="2000"/>
              <a:buFont typeface="Merriweather Sans"/>
              <a:buNone/>
            </a:pPr>
            <a:r>
              <a:t/>
            </a:r>
            <a:endParaRPr sz="2000"/>
          </a:p>
          <a:p>
            <a:pPr indent="-215900" lvl="0" marL="342900" rtl="0" algn="l">
              <a:lnSpc>
                <a:spcPct val="100000"/>
              </a:lnSpc>
              <a:spcBef>
                <a:spcPts val="400"/>
              </a:spcBef>
              <a:spcAft>
                <a:spcPts val="0"/>
              </a:spcAft>
              <a:buClr>
                <a:schemeClr val="lt2"/>
              </a:buClr>
              <a:buSzPts val="2000"/>
              <a:buFont typeface="Merriweather Sans"/>
              <a:buNone/>
            </a:pPr>
            <a:r>
              <a:t/>
            </a:r>
            <a:endParaRPr sz="2000"/>
          </a:p>
        </p:txBody>
      </p:sp>
      <p:sp>
        <p:nvSpPr>
          <p:cNvPr id="233" name="Google Shape;233;p46"/>
          <p:cNvSpPr txBox="1"/>
          <p:nvPr>
            <p:ph idx="2" type="body"/>
          </p:nvPr>
        </p:nvSpPr>
        <p:spPr>
          <a:xfrm>
            <a:off x="454175" y="1681550"/>
            <a:ext cx="81846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b="1" lang="en">
                <a:latin typeface="Encode Sans"/>
                <a:ea typeface="Encode Sans"/>
                <a:cs typeface="Encode Sans"/>
                <a:sym typeface="Encode Sans"/>
              </a:rPr>
              <a:t>Range of prior experience with AI in prior coursework  </a:t>
            </a:r>
            <a:r>
              <a:rPr i="1" lang="en">
                <a:latin typeface="Encode Sans"/>
                <a:ea typeface="Encode Sans"/>
                <a:cs typeface="Encode Sans"/>
                <a:sym typeface="Encode Sans"/>
              </a:rPr>
              <a:t>(activities, tools, topics, courses)</a:t>
            </a:r>
            <a:endParaRPr i="1">
              <a:latin typeface="Encode Sans"/>
              <a:ea typeface="Encode Sans"/>
              <a:cs typeface="Encode Sans"/>
              <a:sym typeface="Encode Sans"/>
            </a:endParaRPr>
          </a:p>
          <a:p>
            <a:pPr indent="0" lvl="0" marL="0" rtl="0" algn="l">
              <a:lnSpc>
                <a:spcPct val="90000"/>
              </a:lnSpc>
              <a:spcBef>
                <a:spcPts val="0"/>
              </a:spcBef>
              <a:spcAft>
                <a:spcPts val="0"/>
              </a:spcAft>
              <a:buClr>
                <a:schemeClr val="lt2"/>
              </a:buClr>
              <a:buSzPts val="2400"/>
              <a:buNone/>
            </a:pPr>
            <a:r>
              <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8 interviewees used it for a prior class, 3 didn’t</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3 used it for an English/Writing course, 2 used it for a CS course, 2 used it for a Math course</a:t>
            </a:r>
            <a:endParaRPr>
              <a:latin typeface="Encode Sans"/>
              <a:ea typeface="Encode Sans"/>
              <a:cs typeface="Encode Sans"/>
              <a:sym typeface="Encode Sans"/>
            </a:endParaRPr>
          </a:p>
          <a:p>
            <a:pPr indent="-381000" lvl="0" marL="457200" rtl="0" algn="l">
              <a:lnSpc>
                <a:spcPct val="90000"/>
              </a:lnSpc>
              <a:spcBef>
                <a:spcPts val="0"/>
              </a:spcBef>
              <a:spcAft>
                <a:spcPts val="0"/>
              </a:spcAft>
              <a:buSzPts val="2400"/>
              <a:buFont typeface="Encode Sans"/>
              <a:buChar char="●"/>
            </a:pPr>
            <a:r>
              <a:rPr lang="en">
                <a:latin typeface="Encode Sans"/>
                <a:ea typeface="Encode Sans"/>
                <a:cs typeface="Encode Sans"/>
                <a:sym typeface="Encode Sans"/>
              </a:rPr>
              <a:t>Variety of use cases: tutoring, summarizing, starting/editing a draft</a:t>
            </a:r>
            <a:endParaRPr>
              <a:latin typeface="Encode Sans"/>
              <a:ea typeface="Encode Sans"/>
              <a:cs typeface="Encode Sans"/>
              <a:sym typeface="Encode Sans"/>
            </a:endParaRPr>
          </a:p>
        </p:txBody>
      </p:sp>
      <p:sp>
        <p:nvSpPr>
          <p:cNvPr id="234" name="Google Shape;234;p46"/>
          <p:cNvSpPr txBox="1"/>
          <p:nvPr>
            <p:ph type="title"/>
          </p:nvPr>
        </p:nvSpPr>
        <p:spPr>
          <a:xfrm>
            <a:off x="447923" y="2953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
              <a:t>FINDINGS</a:t>
            </a:r>
            <a:endParaRPr/>
          </a:p>
        </p:txBody>
      </p:sp>
      <p:sp>
        <p:nvSpPr>
          <p:cNvPr id="235" name="Google Shape;235;p46"/>
          <p:cNvSpPr txBox="1"/>
          <p:nvPr/>
        </p:nvSpPr>
        <p:spPr>
          <a:xfrm>
            <a:off x="439350" y="4591925"/>
            <a:ext cx="4002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Encode Sans"/>
              <a:ea typeface="Encode Sans"/>
              <a:cs typeface="Encode Sans"/>
              <a:sym typeface="Encode Sans"/>
            </a:endParaRPr>
          </a:p>
        </p:txBody>
      </p:sp>
      <p:sp>
        <p:nvSpPr>
          <p:cNvPr id="236" name="Google Shape;236;p46"/>
          <p:cNvSpPr txBox="1"/>
          <p:nvPr/>
        </p:nvSpPr>
        <p:spPr>
          <a:xfrm>
            <a:off x="6043500" y="22225"/>
            <a:ext cx="3081000" cy="57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Encode Sans"/>
                <a:ea typeface="Encode Sans"/>
                <a:cs typeface="Encode Sans"/>
                <a:sym typeface="Encode Sans"/>
              </a:rPr>
              <a:t>Minh Pham and Brian Nguyen</a:t>
            </a:r>
            <a:endParaRPr>
              <a:solidFill>
                <a:schemeClr val="lt2"/>
              </a:solidFill>
              <a:latin typeface="Encode Sans"/>
              <a:ea typeface="Encode Sans"/>
              <a:cs typeface="Encode Sans"/>
              <a:sym typeface="Encod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1_Custom Design">
  <a:themeElements>
    <a:clrScheme name="Custom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4b2e83">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